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303" r:id="rId14"/>
    <p:sldId id="304" r:id="rId15"/>
    <p:sldId id="305" r:id="rId16"/>
    <p:sldId id="306" r:id="rId17"/>
    <p:sldId id="307" r:id="rId18"/>
    <p:sldId id="323" r:id="rId19"/>
    <p:sldId id="308" r:id="rId20"/>
    <p:sldId id="326" r:id="rId21"/>
    <p:sldId id="327" r:id="rId22"/>
    <p:sldId id="331" r:id="rId23"/>
    <p:sldId id="310" r:id="rId24"/>
    <p:sldId id="311" r:id="rId25"/>
    <p:sldId id="312" r:id="rId26"/>
    <p:sldId id="313" r:id="rId27"/>
    <p:sldId id="314" r:id="rId28"/>
    <p:sldId id="315" r:id="rId29"/>
    <p:sldId id="268" r:id="rId30"/>
    <p:sldId id="338" r:id="rId31"/>
    <p:sldId id="270" r:id="rId32"/>
    <p:sldId id="271" r:id="rId33"/>
    <p:sldId id="272" r:id="rId34"/>
    <p:sldId id="273" r:id="rId35"/>
    <p:sldId id="301" r:id="rId36"/>
    <p:sldId id="316" r:id="rId37"/>
    <p:sldId id="317" r:id="rId38"/>
    <p:sldId id="318" r:id="rId39"/>
    <p:sldId id="319" r:id="rId40"/>
    <p:sldId id="302" r:id="rId41"/>
    <p:sldId id="320" r:id="rId42"/>
    <p:sldId id="321" r:id="rId43"/>
    <p:sldId id="322" r:id="rId44"/>
    <p:sldId id="324" r:id="rId45"/>
    <p:sldId id="325" r:id="rId46"/>
    <p:sldId id="328" r:id="rId47"/>
    <p:sldId id="329" r:id="rId48"/>
    <p:sldId id="330" r:id="rId49"/>
    <p:sldId id="274" r:id="rId50"/>
    <p:sldId id="276" r:id="rId51"/>
    <p:sldId id="277" r:id="rId52"/>
    <p:sldId id="278" r:id="rId53"/>
    <p:sldId id="275" r:id="rId54"/>
    <p:sldId id="279" r:id="rId55"/>
    <p:sldId id="280" r:id="rId56"/>
    <p:sldId id="281" r:id="rId57"/>
    <p:sldId id="282" r:id="rId58"/>
    <p:sldId id="284" r:id="rId59"/>
    <p:sldId id="283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2" r:id="rId68"/>
    <p:sldId id="293" r:id="rId69"/>
    <p:sldId id="294" r:id="rId70"/>
    <p:sldId id="295" r:id="rId71"/>
    <p:sldId id="296" r:id="rId72"/>
    <p:sldId id="297" r:id="rId73"/>
    <p:sldId id="300" r:id="rId74"/>
    <p:sldId id="339" r:id="rId75"/>
    <p:sldId id="332" r:id="rId76"/>
    <p:sldId id="340" r:id="rId77"/>
    <p:sldId id="341" r:id="rId78"/>
    <p:sldId id="333" r:id="rId79"/>
    <p:sldId id="334" r:id="rId80"/>
    <p:sldId id="335" r:id="rId81"/>
    <p:sldId id="342" r:id="rId82"/>
    <p:sldId id="336" r:id="rId83"/>
    <p:sldId id="343" r:id="rId84"/>
    <p:sldId id="337" r:id="rId8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EDCF6-696D-4DC1-BDE5-28B2415A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48889-BC11-4267-B935-9C0E198BC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B182D-7315-4EAB-99C1-F26033ED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5D5C9-91E7-4B3C-AD8C-36AFD970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F490-F861-4AEC-912E-46F23016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930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C5572-05C4-4D0F-AA19-96F75D9C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DBF03-767D-4E8B-9071-CF1D2DCF7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1AB60-0B85-4BCE-82A0-33084675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4175-F005-49BD-9272-7E8004A5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63D66-B648-4351-AAE5-99AB3362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01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01AB9-C42D-4E7E-9944-5E0640E6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15EE7-C0C3-41F8-9FAB-91964DA72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0E31E-047C-4F20-B60D-89A432A1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C7831-D4E4-4AEC-9F5E-4644AB76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05922-D67F-410B-BCB6-9BAAE69D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438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4BF7-2A76-42CD-A4D0-EA002D15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5859-5040-4FC0-A993-E6F722177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FD97-8859-4BF3-9C1C-46A3AF90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D76C-E7FB-4BB4-BD6F-C95DD11F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89C5F-49DD-4DD8-A649-0CDA9584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017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2EBF-4B87-4794-9AC9-CF240990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7B30E-8281-4468-A499-8A90BD38A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D3BB2-6656-406E-885E-474917BA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E4173-F091-4F4E-99F4-38D00E7A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E6683-510A-4BB2-8B5D-79D49420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103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0F46-6041-4BDA-BEC0-B6E58F85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74BD-6911-4CA8-9F76-573DC24AE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4D3FF-0BF7-4A49-9BBA-F8245AECE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FAD81-4621-4D5F-B743-10300C29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A7B4F-704C-4DFD-A96F-A13A1768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5D2DA-5027-41E5-B223-239EB5D1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497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1D342-16F5-46C1-A05A-4BAFA3EE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3BEDF-2536-446A-8353-CFC9A3A48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0FCF9-89D0-42B8-8587-A2A8DB927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B789B-AB34-4A85-BB2F-368865B83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8E6B8-4E00-4FB3-B82F-5AB33BD03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9BA28-2236-4D4B-ADEB-0A9932F0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0D67-0FC0-4DF8-98A6-96D740DD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23E25-59A2-4D11-B654-2FD28D7D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492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E87D-A52D-4A69-9E43-018E8E8F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8050B-BD79-4CB8-99B9-EB529F5C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209B7-B81D-4275-947A-9D2EA3C0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97674-8773-4746-ABDB-D74E564A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227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D79F6-78BB-4660-9834-026DD9EB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1C31-31C2-4F59-9766-F86AB52E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F28A3-DCB9-45E4-A123-4F53E01F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1587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D035-09EC-4856-B507-02ABA803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506FE-1EDE-4776-9F2E-39C5FC06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7B7C6-175B-4764-BB71-C4CB090E3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5194C-0FE8-4FBE-BAD9-9CC9EB6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D42-9706-4722-90B5-9EDC4ACA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FF84B-211D-4835-86A9-E5D5B753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603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D885-2EE1-40BA-A76F-B3871AF9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74C23-BE9B-4355-B731-64B210235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22A5C-86FB-40ED-94B6-4ACA8145C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9CB52-190E-45FD-BF15-0BDDE1AD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A8BE3-7850-40E5-BCEB-7A760160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DBAD1-627E-474E-A31B-291CEFBA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400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AFDD7-9BB9-495D-B7FD-9598C3A8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06EFD-510F-4B40-9AE5-307D67759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049A5-D7CA-4C6D-8038-2D0B2F6FA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82A8-9A48-4AA3-9B7B-716BF032C133}" type="datetimeFigureOut">
              <a:rPr lang="th-TH" smtClean="0"/>
              <a:t>11/07/60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2ED0-0DB4-49AE-A7B6-8831FD1FA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6087-2CE7-4293-ABC5-0684502C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4E98-DB60-475D-B107-A438F5B3D0B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993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DCD4-8824-436B-B20A-4D5D67273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Neuraxial Anesthesia and Antithrombotic drug</a:t>
            </a:r>
            <a:endParaRPr lang="th-TH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6B0E9-DB1B-4057-AD04-A1447B55A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sz="3200" dirty="0"/>
          </a:p>
          <a:p>
            <a:pPr algn="r"/>
            <a:r>
              <a:rPr lang="en-US" sz="3200" b="1" dirty="0"/>
              <a:t>R1 </a:t>
            </a:r>
            <a:r>
              <a:rPr lang="th-TH" sz="3200" b="1" dirty="0"/>
              <a:t>ยุพาพร </a:t>
            </a:r>
            <a:r>
              <a:rPr lang="en-US" sz="3200" b="1" dirty="0"/>
              <a:t>/ </a:t>
            </a:r>
            <a:r>
              <a:rPr lang="th-TH" sz="3200" b="1" dirty="0"/>
              <a:t>อ. ศิริลักษณ์</a:t>
            </a:r>
          </a:p>
        </p:txBody>
      </p:sp>
    </p:spTree>
    <p:extLst>
      <p:ext uri="{BB962C8B-B14F-4D97-AF65-F5344CB8AC3E}">
        <p14:creationId xmlns:p14="http://schemas.microsoft.com/office/powerpoint/2010/main" val="232677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541E-ABB3-4498-80CB-C93526D444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Chronic pain and stress as a hypercoagulable state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75A22-49EB-4C1D-93AE-208AB376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5088"/>
          </a:xfrm>
        </p:spPr>
        <p:txBody>
          <a:bodyPr/>
          <a:lstStyle/>
          <a:p>
            <a:r>
              <a:rPr lang="en-US" dirty="0"/>
              <a:t>Increased procoagulant molecules (fibrinogen, factor </a:t>
            </a:r>
            <a:r>
              <a:rPr lang="en-US" dirty="0" err="1"/>
              <a:t>Vll</a:t>
            </a:r>
            <a:r>
              <a:rPr lang="en-US" dirty="0"/>
              <a:t>)</a:t>
            </a:r>
          </a:p>
          <a:p>
            <a:r>
              <a:rPr lang="en-US" dirty="0"/>
              <a:t>Reduced fibrinolytic capacity</a:t>
            </a:r>
          </a:p>
          <a:p>
            <a:r>
              <a:rPr lang="en-US" dirty="0"/>
              <a:t>Increased platelet activity</a:t>
            </a:r>
          </a:p>
          <a:p>
            <a:r>
              <a:rPr lang="en-US" dirty="0"/>
              <a:t>Catecholamine and cortisol surges</a:t>
            </a:r>
          </a:p>
          <a:p>
            <a:endParaRPr lang="en-US" dirty="0"/>
          </a:p>
          <a:p>
            <a:r>
              <a:rPr lang="en-US" dirty="0"/>
              <a:t>Increase risk for coronary or CVA after discontinuation protective antiplatelet and anticoagulant medication</a:t>
            </a:r>
          </a:p>
          <a:p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7314236F-CBF9-4432-874F-849A8D548A04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379387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52E4-815D-4215-BA83-5C814DF5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070"/>
            <a:ext cx="10515600" cy="575289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400" b="1" dirty="0"/>
              <a:t>Classification of antithrombotic drug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5707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5CED-DC56-48B7-971D-1485FF5CB6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Classification of antithrombotic drug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8D01-CC05-427F-9E2B-0D66EA24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Fibrinolytic </a:t>
            </a:r>
          </a:p>
          <a:p>
            <a:r>
              <a:rPr lang="en-US" sz="3200" dirty="0"/>
              <a:t>Antiplatelet</a:t>
            </a:r>
          </a:p>
          <a:p>
            <a:r>
              <a:rPr lang="en-US" sz="3200" dirty="0"/>
              <a:t>Anticoagulant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374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72EB-A6B9-48A9-A0AB-16500E826B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/>
              <a:t>Fibrinolytics</a:t>
            </a:r>
            <a:r>
              <a:rPr lang="en-US" b="1" dirty="0"/>
              <a:t> (Thrombolytics)</a:t>
            </a:r>
            <a:endParaRPr lang="th-TH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3B1C9E-4BCC-4BC0-AF03-ADE784BE7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3" y="2226364"/>
            <a:ext cx="6255026" cy="4041914"/>
          </a:xfrm>
        </p:spPr>
      </p:pic>
    </p:spTree>
    <p:extLst>
      <p:ext uri="{BB962C8B-B14F-4D97-AF65-F5344CB8AC3E}">
        <p14:creationId xmlns:p14="http://schemas.microsoft.com/office/powerpoint/2010/main" val="29769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EF3E-E092-47F7-A286-A27B10472B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solidFill>
                  <a:prstClr val="black"/>
                </a:solidFill>
              </a:rPr>
              <a:t>Fibrinolytics</a:t>
            </a:r>
            <a:r>
              <a:rPr lang="en-US" b="1" dirty="0">
                <a:solidFill>
                  <a:prstClr val="black"/>
                </a:solidFill>
              </a:rPr>
              <a:t> (Thrombolytics)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CACA1-1030-49EF-BB99-E2A1A886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714"/>
            <a:ext cx="10515600" cy="4351338"/>
          </a:xfrm>
        </p:spPr>
        <p:txBody>
          <a:bodyPr/>
          <a:lstStyle/>
          <a:p>
            <a:r>
              <a:rPr lang="en-US" dirty="0"/>
              <a:t>Mechanism of action</a:t>
            </a:r>
          </a:p>
          <a:p>
            <a:pPr lvl="1"/>
            <a:r>
              <a:rPr lang="en-US" dirty="0"/>
              <a:t>Activation of plasminogen</a:t>
            </a:r>
          </a:p>
          <a:p>
            <a:pPr lvl="1"/>
            <a:r>
              <a:rPr lang="en-US" dirty="0"/>
              <a:t>Plasminogen </a:t>
            </a:r>
            <a:r>
              <a:rPr lang="en-US" dirty="0">
                <a:sym typeface="Wingdings" panose="05000000000000000000" pitchFamily="2" charset="2"/>
              </a:rPr>
              <a:t> Plasmin  dissolve fibrin</a:t>
            </a:r>
            <a:endParaRPr lang="en-US" dirty="0"/>
          </a:p>
          <a:p>
            <a:r>
              <a:rPr lang="en-US" dirty="0"/>
              <a:t>Urokinase (</a:t>
            </a:r>
            <a:r>
              <a:rPr lang="en-US" dirty="0" err="1"/>
              <a:t>Uronase</a:t>
            </a:r>
            <a:r>
              <a:rPr lang="en-US" dirty="0"/>
              <a:t>®)</a:t>
            </a:r>
          </a:p>
          <a:p>
            <a:r>
              <a:rPr lang="en-US" dirty="0"/>
              <a:t>Streptokinase (</a:t>
            </a:r>
            <a:r>
              <a:rPr lang="en-US" dirty="0" err="1"/>
              <a:t>Streptase</a:t>
            </a:r>
            <a:r>
              <a:rPr lang="en-US" dirty="0"/>
              <a:t>®)</a:t>
            </a:r>
          </a:p>
          <a:p>
            <a:r>
              <a:rPr lang="en-US" dirty="0"/>
              <a:t>Tissue plasminogen activator</a:t>
            </a:r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19DEA-C41C-4028-9491-E723DEFBF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93" y="1849714"/>
            <a:ext cx="2243481" cy="1752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CB0AA5-7193-49A0-A6BF-1AE622E64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93" y="4291168"/>
            <a:ext cx="2362750" cy="17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1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8AFD-CFF3-43CD-860B-9116D4594C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Antiplatelet</a:t>
            </a:r>
            <a:endParaRPr lang="th-TH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921031-F015-4CE0-9807-5506E05EF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8" y="1825624"/>
            <a:ext cx="9316278" cy="4720949"/>
          </a:xfrm>
        </p:spPr>
      </p:pic>
    </p:spTree>
    <p:extLst>
      <p:ext uri="{BB962C8B-B14F-4D97-AF65-F5344CB8AC3E}">
        <p14:creationId xmlns:p14="http://schemas.microsoft.com/office/powerpoint/2010/main" val="83060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1DE2-242D-405E-870B-3259C4E512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Antiplatelet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EDA5A-59BB-4250-ABE2-62E8C632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Mechanism</a:t>
            </a:r>
          </a:p>
          <a:p>
            <a:pPr lvl="1"/>
            <a:r>
              <a:rPr lang="en-US" sz="2800" dirty="0"/>
              <a:t>Decrease thromboxane A2 synthesis</a:t>
            </a:r>
          </a:p>
          <a:p>
            <a:pPr lvl="2"/>
            <a:r>
              <a:rPr lang="en-US" sz="2400" dirty="0"/>
              <a:t>ASA 75-150 mg</a:t>
            </a:r>
          </a:p>
          <a:p>
            <a:pPr lvl="2"/>
            <a:r>
              <a:rPr lang="en-US" sz="2400" dirty="0"/>
              <a:t>Sulphinpyrazone</a:t>
            </a:r>
          </a:p>
          <a:p>
            <a:pPr lvl="2"/>
            <a:r>
              <a:rPr lang="en-US" sz="2400" dirty="0"/>
              <a:t>Fish oil</a:t>
            </a:r>
          </a:p>
          <a:p>
            <a:pPr lvl="1"/>
            <a:r>
              <a:rPr lang="en-US" sz="2800" dirty="0"/>
              <a:t>Prostacyclin analogue (platelet aggregation inhibitor)</a:t>
            </a:r>
          </a:p>
          <a:p>
            <a:pPr lvl="2"/>
            <a:r>
              <a:rPr lang="en-US" sz="2400" dirty="0" err="1"/>
              <a:t>Epoprostenol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D3602-181C-424A-937B-7616A6EF1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13" y="2468425"/>
            <a:ext cx="1977887" cy="37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8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E030-858F-46F5-9ED6-C63A3867D1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Antiplatelet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D967C-8F31-426A-9933-871C19B9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increase cAMP &amp; cGMP</a:t>
            </a:r>
          </a:p>
          <a:p>
            <a:pPr lvl="1"/>
            <a:r>
              <a:rPr lang="en-US" sz="2800" dirty="0"/>
              <a:t>Increase CAMP </a:t>
            </a:r>
          </a:p>
          <a:p>
            <a:pPr lvl="2"/>
            <a:r>
              <a:rPr lang="en-US" sz="2400" dirty="0" err="1"/>
              <a:t>Dipyridamol</a:t>
            </a:r>
            <a:r>
              <a:rPr lang="en-US" sz="2400" dirty="0"/>
              <a:t> : decrease PDE enzyme 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 </a:t>
            </a:r>
            <a:r>
              <a:rPr lang="en-US" sz="2400" dirty="0" err="1"/>
              <a:t>incerase</a:t>
            </a:r>
            <a:r>
              <a:rPr lang="en-US" sz="2400" dirty="0"/>
              <a:t> cAMP </a:t>
            </a:r>
            <a:r>
              <a:rPr lang="en-US" sz="2400" dirty="0">
                <a:sym typeface="Wingdings" panose="05000000000000000000" pitchFamily="2" charset="2"/>
              </a:rPr>
              <a:t> inhibit secondary messengers in platelet process</a:t>
            </a:r>
            <a:endParaRPr lang="en-US" sz="2400" dirty="0"/>
          </a:p>
          <a:p>
            <a:pPr lvl="2"/>
            <a:r>
              <a:rPr lang="en-US" sz="2400" dirty="0" err="1"/>
              <a:t>Pentoxiphylline</a:t>
            </a:r>
            <a:r>
              <a:rPr lang="en-US" sz="2400" dirty="0"/>
              <a:t> : as </a:t>
            </a:r>
            <a:r>
              <a:rPr lang="en-US" sz="2400" dirty="0" err="1"/>
              <a:t>Dipyridamol</a:t>
            </a:r>
            <a:r>
              <a:rPr lang="en-US" sz="2400" dirty="0"/>
              <a:t> </a:t>
            </a:r>
          </a:p>
          <a:p>
            <a:pPr lvl="2"/>
            <a:endParaRPr lang="en-US" sz="2400" dirty="0"/>
          </a:p>
          <a:p>
            <a:pPr lvl="1"/>
            <a:r>
              <a:rPr lang="en-US" sz="2800" dirty="0"/>
              <a:t>Increase CGMP</a:t>
            </a:r>
            <a:endParaRPr lang="th-TH" sz="2800" dirty="0"/>
          </a:p>
          <a:p>
            <a:pPr lvl="2"/>
            <a:r>
              <a:rPr lang="en-US" sz="2400" dirty="0"/>
              <a:t>Nitrates &amp; Nitroprusside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release (NO)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increase cGMP</a:t>
            </a:r>
            <a:endParaRPr lang="th-TH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763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4D99-5FFC-440E-89A4-F084AEFE1A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Phosphodiesterase inhibitors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C45E2-D9B5-4993-BF41-3B33456E3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Cilostazol</a:t>
            </a:r>
            <a:r>
              <a:rPr lang="en-US" sz="3200" dirty="0"/>
              <a:t>(</a:t>
            </a:r>
            <a:r>
              <a:rPr lang="en-US" sz="3200" dirty="0" err="1"/>
              <a:t>Pletal</a:t>
            </a:r>
            <a:r>
              <a:rPr lang="en-US" sz="3200" dirty="0"/>
              <a:t>®)</a:t>
            </a:r>
          </a:p>
          <a:p>
            <a:pPr lvl="1"/>
            <a:r>
              <a:rPr lang="en-US" sz="2800" dirty="0"/>
              <a:t>Selective inhibition of phosphodiesterase</a:t>
            </a:r>
            <a:endParaRPr lang="th-TH" sz="2800" dirty="0"/>
          </a:p>
          <a:p>
            <a:pPr lvl="1"/>
            <a:r>
              <a:rPr lang="en-US" sz="2800" dirty="0"/>
              <a:t>Eliminated predominantly by hepatic metabolism and subsequent urinary excretion of the metabolites.</a:t>
            </a:r>
          </a:p>
          <a:p>
            <a:pPr lvl="1"/>
            <a:r>
              <a:rPr lang="en-US" sz="2800" dirty="0"/>
              <a:t>Elimination half-life around 21 h </a:t>
            </a:r>
          </a:p>
          <a:p>
            <a:pPr lvl="1"/>
            <a:r>
              <a:rPr lang="en-US" sz="2800" dirty="0"/>
              <a:t>Orally at a dose of 100 mg twice daily</a:t>
            </a:r>
          </a:p>
          <a:p>
            <a:pPr lvl="1"/>
            <a:endParaRPr lang="en-US" dirty="0"/>
          </a:p>
          <a:p>
            <a:pPr lvl="1"/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D4746-8D33-4563-B675-59694B6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95" y="4001293"/>
            <a:ext cx="3121509" cy="20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7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FCB8-2A06-4083-85D4-1C84FF20E96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Antiplatelet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475EB-8C0D-4CD5-805E-33B0C5A73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acting on platelet receptors</a:t>
            </a:r>
          </a:p>
          <a:p>
            <a:pPr lvl="1"/>
            <a:r>
              <a:rPr lang="en-US" sz="2800" dirty="0"/>
              <a:t>Block ADP receptors [ P2Y12 inhibitor] : Ticlopidine &amp; </a:t>
            </a:r>
            <a:r>
              <a:rPr lang="en-US" sz="2800" dirty="0" err="1"/>
              <a:t>Clopidogrel</a:t>
            </a:r>
            <a:endParaRPr lang="en-US" sz="2800" dirty="0"/>
          </a:p>
          <a:p>
            <a:pPr lvl="1"/>
            <a:r>
              <a:rPr lang="en-US" sz="2800" dirty="0"/>
              <a:t>Block GP IIb /</a:t>
            </a:r>
            <a:r>
              <a:rPr lang="en-US" sz="2800" dirty="0" err="1"/>
              <a:t>IIIa</a:t>
            </a:r>
            <a:r>
              <a:rPr lang="en-US" sz="2800" dirty="0"/>
              <a:t> receptors: Abciximab </a:t>
            </a:r>
          </a:p>
          <a:p>
            <a:pPr marL="1371600" lvl="3" indent="0">
              <a:buNone/>
            </a:pPr>
            <a:r>
              <a:rPr lang="en-US" sz="2800" dirty="0"/>
              <a:t>			             Tirofiban </a:t>
            </a:r>
          </a:p>
          <a:p>
            <a:pPr marL="1371600" lvl="3" indent="0">
              <a:buNone/>
            </a:pPr>
            <a:r>
              <a:rPr lang="en-US" sz="2800" dirty="0"/>
              <a:t>			              </a:t>
            </a:r>
            <a:r>
              <a:rPr lang="en-US" sz="2800" dirty="0" err="1"/>
              <a:t>Integrelin</a:t>
            </a:r>
            <a:endParaRPr lang="en-US" sz="2800" dirty="0"/>
          </a:p>
          <a:p>
            <a:pPr marL="1371600" lvl="3" indent="0">
              <a:buNone/>
            </a:pPr>
            <a:r>
              <a:rPr lang="en-US" sz="2800" dirty="0"/>
              <a:t>			              Eptifibatide </a:t>
            </a:r>
          </a:p>
          <a:p>
            <a:endParaRPr lang="en-US" sz="2400" dirty="0"/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871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B0C9-3E91-4CC3-818C-9A3D903EDB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Outline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996E-EF0E-41BD-B27C-113125DE1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Spinal and epidural hematoma</a:t>
            </a:r>
          </a:p>
          <a:p>
            <a:r>
              <a:rPr lang="en-US" sz="3600" dirty="0"/>
              <a:t>Classification of antithrombotic drug</a:t>
            </a:r>
          </a:p>
          <a:p>
            <a:r>
              <a:rPr lang="en-US" sz="3600" dirty="0"/>
              <a:t>Recommendation for neuraxial anesthesia and antithrombotic drug</a:t>
            </a:r>
          </a:p>
        </p:txBody>
      </p:sp>
    </p:spTree>
    <p:extLst>
      <p:ext uri="{BB962C8B-B14F-4D97-AF65-F5344CB8AC3E}">
        <p14:creationId xmlns:p14="http://schemas.microsoft.com/office/powerpoint/2010/main" val="249801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9BC5-F14C-4631-B027-90147E137B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P2Y12 inhibitors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2CF5-5E31-4C74-9202-5431DEB38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Ticlopidine(</a:t>
            </a:r>
            <a:r>
              <a:rPr lang="en-US" dirty="0" err="1"/>
              <a:t>Ticlid</a:t>
            </a:r>
            <a:r>
              <a:rPr lang="en-US" dirty="0"/>
              <a:t>®)</a:t>
            </a:r>
          </a:p>
          <a:p>
            <a:pPr lvl="1"/>
            <a:r>
              <a:rPr lang="en-US" dirty="0"/>
              <a:t>Hypercholesterolemia, thrombocytopenia, aplastic anemia, and thrombotic thrombocytopenic purpura</a:t>
            </a:r>
          </a:p>
          <a:p>
            <a:pPr lvl="1"/>
            <a:endParaRPr lang="th-TH" dirty="0"/>
          </a:p>
          <a:p>
            <a:r>
              <a:rPr lang="en-US" dirty="0" err="1"/>
              <a:t>Clopidogrel</a:t>
            </a:r>
            <a:r>
              <a:rPr lang="en-US" dirty="0"/>
              <a:t>(Plavix®)</a:t>
            </a:r>
            <a:endParaRPr lang="en-US" baseline="15664" dirty="0"/>
          </a:p>
          <a:p>
            <a:pPr lvl="1"/>
            <a:r>
              <a:rPr lang="en-US" dirty="0"/>
              <a:t>The time to peak effect of </a:t>
            </a:r>
            <a:r>
              <a:rPr lang="en-US" dirty="0" err="1"/>
              <a:t>clopidogrel</a:t>
            </a:r>
            <a:r>
              <a:rPr lang="en-US" dirty="0"/>
              <a:t> takes as long as 24 hours.</a:t>
            </a:r>
          </a:p>
          <a:p>
            <a:pPr lvl="1"/>
            <a:r>
              <a:rPr lang="en-US" dirty="0"/>
              <a:t>Loading dose of 300 to 600 mg </a:t>
            </a:r>
            <a:r>
              <a:rPr lang="en-US" dirty="0" err="1"/>
              <a:t>clopidogrel</a:t>
            </a:r>
            <a:r>
              <a:rPr lang="en-US" dirty="0"/>
              <a:t> shortens the time to 4 to 6 hours.</a:t>
            </a:r>
          </a:p>
          <a:p>
            <a:pPr lvl="1"/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2F00C-B5C1-4FF4-94AD-1B498DB47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305" y="4757530"/>
            <a:ext cx="1931503" cy="19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7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9373-D30C-4EE7-BEE7-D4ED3BCEE7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P2Y12 inhibitors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92165-E1B2-4B45-9427-4D239EC98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Prasugrel(</a:t>
            </a:r>
            <a:r>
              <a:rPr lang="en-US" dirty="0" err="1"/>
              <a:t>Effient</a:t>
            </a:r>
            <a:r>
              <a:rPr lang="en-US" dirty="0"/>
              <a:t>®)</a:t>
            </a:r>
          </a:p>
          <a:p>
            <a:pPr lvl="1"/>
            <a:r>
              <a:rPr lang="en-US" dirty="0"/>
              <a:t>Similar to </a:t>
            </a:r>
            <a:r>
              <a:rPr lang="en-US" dirty="0" err="1"/>
              <a:t>clopidogrel</a:t>
            </a:r>
            <a:r>
              <a:rPr lang="en-US" dirty="0"/>
              <a:t> but only 1 metabolic step to form its active drug</a:t>
            </a:r>
          </a:p>
          <a:p>
            <a:pPr lvl="1"/>
            <a:r>
              <a:rPr lang="en-US" dirty="0"/>
              <a:t>Peak plasma concentration occurs in 30 minutes with a median half-life of 3.7 hours </a:t>
            </a:r>
          </a:p>
          <a:p>
            <a:pPr lvl="1"/>
            <a:endParaRPr lang="th-TH" dirty="0"/>
          </a:p>
          <a:p>
            <a:r>
              <a:rPr lang="en-US" dirty="0"/>
              <a:t>Ticagrelor(</a:t>
            </a:r>
            <a:r>
              <a:rPr lang="en-US" dirty="0" err="1"/>
              <a:t>Brilinta</a:t>
            </a:r>
            <a:r>
              <a:rPr lang="en-US" dirty="0"/>
              <a:t>®)</a:t>
            </a:r>
          </a:p>
          <a:p>
            <a:pPr lvl="1"/>
            <a:r>
              <a:rPr lang="en-US" dirty="0"/>
              <a:t>Peak platelet inhibition occurring 2 to 4 hours after intake</a:t>
            </a:r>
          </a:p>
          <a:p>
            <a:pPr lvl="1"/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5770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8E53-2E68-442F-AFAD-DCE83E1DED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Glycoprotein </a:t>
            </a:r>
            <a:r>
              <a:rPr lang="en-US" b="1" dirty="0" err="1"/>
              <a:t>llb</a:t>
            </a:r>
            <a:r>
              <a:rPr lang="en-US" b="1" dirty="0"/>
              <a:t>/</a:t>
            </a:r>
            <a:r>
              <a:rPr lang="en-US" b="1" dirty="0" err="1"/>
              <a:t>llla</a:t>
            </a:r>
            <a:r>
              <a:rPr lang="en-US" b="1" dirty="0"/>
              <a:t> inhibitors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F877A-A566-4129-BABE-9A66D033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4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Inhibit platelet aggregation by interfering platelet-fibrinogen and platelet-von Willebrand factor binding</a:t>
            </a:r>
          </a:p>
          <a:p>
            <a:endParaRPr lang="en-US" dirty="0"/>
          </a:p>
          <a:p>
            <a:r>
              <a:rPr lang="en-US" dirty="0"/>
              <a:t>Abciximab (</a:t>
            </a:r>
            <a:r>
              <a:rPr lang="en-US" dirty="0" err="1"/>
              <a:t>ReoPro</a:t>
            </a:r>
            <a:r>
              <a:rPr lang="en-US" dirty="0"/>
              <a:t>®)</a:t>
            </a:r>
          </a:p>
          <a:p>
            <a:pPr lvl="1"/>
            <a:r>
              <a:rPr lang="en-US" dirty="0"/>
              <a:t>Short half-life 10–30 minutes</a:t>
            </a:r>
          </a:p>
          <a:p>
            <a:pPr lvl="1"/>
            <a:endParaRPr lang="th-TH" dirty="0"/>
          </a:p>
          <a:p>
            <a:r>
              <a:rPr lang="en-US" dirty="0"/>
              <a:t>Eptifibatide (</a:t>
            </a:r>
            <a:r>
              <a:rPr lang="en-US" dirty="0" err="1"/>
              <a:t>Integrilin</a:t>
            </a:r>
            <a:r>
              <a:rPr lang="en-US" dirty="0"/>
              <a:t>®)</a:t>
            </a:r>
          </a:p>
          <a:p>
            <a:pPr lvl="1"/>
            <a:r>
              <a:rPr lang="en-US" dirty="0"/>
              <a:t>Half-life 2.5 hours </a:t>
            </a:r>
          </a:p>
          <a:p>
            <a:pPr lvl="1"/>
            <a:endParaRPr lang="th-TH" dirty="0"/>
          </a:p>
          <a:p>
            <a:r>
              <a:rPr lang="en-US" dirty="0"/>
              <a:t>Tirofiban (</a:t>
            </a:r>
            <a:r>
              <a:rPr lang="en-US" dirty="0" err="1"/>
              <a:t>Aggrastat</a:t>
            </a:r>
            <a:r>
              <a:rPr lang="en-US" dirty="0"/>
              <a:t>®)</a:t>
            </a:r>
          </a:p>
          <a:p>
            <a:pPr lvl="1"/>
            <a:r>
              <a:rPr lang="en-US" dirty="0"/>
              <a:t>Half-life 2 hours 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80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3E16-0A11-4EE0-BA39-E03B34F7EC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Anticoagulant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97CCB-0069-479A-8202-0893A25D5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rial Unicode MS"/>
                <a:cs typeface="Arial Unicode MS"/>
                <a:sym typeface="Arial Unicode MS"/>
              </a:rPr>
              <a:t>Direct acting (Thrombin inhibitors)</a:t>
            </a:r>
          </a:p>
          <a:p>
            <a:pPr lvl="1"/>
            <a:r>
              <a:rPr lang="en-US" sz="2800" dirty="0">
                <a:ea typeface="Arial Unicode MS"/>
                <a:cs typeface="Arial Unicode MS"/>
                <a:sym typeface="Arial Unicode MS"/>
              </a:rPr>
              <a:t>Indirect thrombin inhibitors :</a:t>
            </a:r>
          </a:p>
          <a:p>
            <a:pPr marL="457200" lvl="1" indent="0">
              <a:buNone/>
            </a:pPr>
            <a:r>
              <a:rPr lang="en-US" sz="2800" dirty="0">
                <a:ea typeface="Arial Unicode MS"/>
                <a:cs typeface="Arial Unicode MS"/>
                <a:sym typeface="Arial Unicode MS"/>
              </a:rPr>
              <a:t> </a:t>
            </a:r>
          </a:p>
          <a:p>
            <a:pPr lvl="2"/>
            <a:r>
              <a:rPr lang="en-US" sz="2800" dirty="0">
                <a:ea typeface="Arial Unicode MS"/>
                <a:cs typeface="Arial Unicode MS"/>
                <a:sym typeface="Arial Unicode MS"/>
              </a:rPr>
              <a:t>Antithrombin III activator : Heparins, Unfractionated Heparin (UFH), Low molecular weight Heparin (LMWH)</a:t>
            </a:r>
          </a:p>
          <a:p>
            <a:pPr lvl="2"/>
            <a:endParaRPr lang="en-US" sz="2800" dirty="0">
              <a:ea typeface="Arial Unicode MS"/>
              <a:cs typeface="Arial Unicode MS"/>
              <a:sym typeface="Arial Unicode MS"/>
            </a:endParaRPr>
          </a:p>
          <a:p>
            <a:pPr lvl="2"/>
            <a:r>
              <a:rPr lang="en-US" sz="2800" dirty="0">
                <a:ea typeface="Arial Unicode MS"/>
                <a:cs typeface="Arial Unicode MS"/>
                <a:sym typeface="Arial Unicode MS"/>
              </a:rPr>
              <a:t>Selective factor </a:t>
            </a:r>
            <a:r>
              <a:rPr lang="en-US" sz="2800" dirty="0" err="1">
                <a:ea typeface="Arial Unicode MS"/>
                <a:cs typeface="Arial Unicode MS"/>
                <a:sym typeface="Arial Unicode MS"/>
              </a:rPr>
              <a:t>Xa</a:t>
            </a:r>
            <a:r>
              <a:rPr lang="en-US" sz="2800" dirty="0">
                <a:ea typeface="Arial Unicode MS"/>
                <a:cs typeface="Arial Unicode MS"/>
                <a:sym typeface="Arial Unicode MS"/>
              </a:rPr>
              <a:t> inhibitor : Fondaparinux </a:t>
            </a:r>
          </a:p>
          <a:p>
            <a:pPr lvl="2"/>
            <a:endParaRPr lang="en-US" dirty="0">
              <a:ea typeface="Arial Unicode MS"/>
              <a:cs typeface="Arial Unicode MS"/>
              <a:sym typeface="Arial Unicode MS"/>
            </a:endParaRPr>
          </a:p>
          <a:p>
            <a:pPr lvl="2"/>
            <a:endParaRPr lang="en-US" dirty="0">
              <a:ea typeface="Arial Unicode MS"/>
              <a:cs typeface="Arial Unicode MS"/>
              <a:sym typeface="Arial Unicode MS"/>
            </a:endParaRPr>
          </a:p>
          <a:p>
            <a:pPr lvl="1"/>
            <a:endParaRPr lang="en-US" dirty="0">
              <a:ea typeface="Arial Unicode MS"/>
              <a:cs typeface="Arial Unicode MS"/>
              <a:sym typeface="Arial Unicode MS"/>
            </a:endParaRPr>
          </a:p>
          <a:p>
            <a:endParaRPr lang="en-US" dirty="0">
              <a:ea typeface="Arial Unicode MS"/>
              <a:cs typeface="Arial Unicode MS"/>
              <a:sym typeface="Arial Unicode MS"/>
            </a:endParaRPr>
          </a:p>
          <a:p>
            <a:endParaRPr lang="en-US" dirty="0">
              <a:ea typeface="Arial Unicode MS"/>
              <a:cs typeface="Arial Unicode MS"/>
              <a:sym typeface="Arial Unicode M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98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99D3-3E03-45DF-8F11-812EA2AEA6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Anticoagulant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0A82AB-D1AA-47F9-A16C-AB4CD5D0F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2226365"/>
            <a:ext cx="8574157" cy="3935896"/>
          </a:xfrm>
        </p:spPr>
      </p:pic>
    </p:spTree>
    <p:extLst>
      <p:ext uri="{BB962C8B-B14F-4D97-AF65-F5344CB8AC3E}">
        <p14:creationId xmlns:p14="http://schemas.microsoft.com/office/powerpoint/2010/main" val="3558646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F44F-3E8E-4173-A935-CF90A519DC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Anticoagulant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0ECA3-4765-400C-9BAA-FAFEAA616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a typeface="Arial Unicode MS"/>
                <a:cs typeface="Arial Unicode MS"/>
                <a:sym typeface="Arial Unicode MS"/>
              </a:rPr>
              <a:t>Direct thrombin inhibitors</a:t>
            </a:r>
          </a:p>
          <a:p>
            <a:pPr lvl="1"/>
            <a:r>
              <a:rPr lang="en-US" sz="2800" dirty="0" err="1">
                <a:ea typeface="Arial Unicode MS"/>
                <a:cs typeface="Arial Unicode MS"/>
                <a:sym typeface="Arial Unicode MS"/>
              </a:rPr>
              <a:t>Hirudin</a:t>
            </a:r>
            <a:endParaRPr lang="en-US" sz="2800" dirty="0">
              <a:ea typeface="Arial Unicode MS"/>
              <a:cs typeface="Arial Unicode MS"/>
              <a:sym typeface="Arial Unicode MS"/>
            </a:endParaRPr>
          </a:p>
          <a:p>
            <a:pPr lvl="1"/>
            <a:r>
              <a:rPr lang="en-US" sz="2800" dirty="0">
                <a:ea typeface="Arial Unicode MS"/>
                <a:cs typeface="Arial Unicode MS"/>
                <a:sym typeface="Arial Unicode MS"/>
              </a:rPr>
              <a:t>Recombinant </a:t>
            </a:r>
            <a:r>
              <a:rPr lang="en-US" sz="2800" dirty="0" err="1">
                <a:ea typeface="Arial Unicode MS"/>
                <a:cs typeface="Arial Unicode MS"/>
                <a:sym typeface="Arial Unicode MS"/>
              </a:rPr>
              <a:t>hirudin</a:t>
            </a:r>
            <a:endParaRPr lang="th-TH" sz="2800" dirty="0">
              <a:ea typeface="Arial Unicode MS"/>
              <a:cs typeface="Arial Unicode MS"/>
              <a:sym typeface="Arial Unicode MS"/>
            </a:endParaRPr>
          </a:p>
          <a:p>
            <a:endParaRPr lang="en-US" dirty="0"/>
          </a:p>
          <a:p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4887F-E481-4E81-85E8-9119C2B81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17" y="1610209"/>
            <a:ext cx="3100062" cy="2756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EF499-5D26-4A10-AC49-72C428447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23" y="4501598"/>
            <a:ext cx="2767926" cy="18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77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A1E6-F42A-4BAD-95DB-D15481A625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Anticoagulant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67A0F5-FECF-44EC-AA0D-65DC84422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29" y="1825625"/>
            <a:ext cx="9475305" cy="4614932"/>
          </a:xfrm>
        </p:spPr>
      </p:pic>
    </p:spTree>
    <p:extLst>
      <p:ext uri="{BB962C8B-B14F-4D97-AF65-F5344CB8AC3E}">
        <p14:creationId xmlns:p14="http://schemas.microsoft.com/office/powerpoint/2010/main" val="787191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E8DF-5EF0-4E07-87BC-7D8C39B837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Anticoagulant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62D1-720D-41FB-B9B7-B28DAFECB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Indirect acting (</a:t>
            </a:r>
            <a:r>
              <a:rPr lang="en-US" sz="3200" dirty="0" err="1"/>
              <a:t>Vit</a:t>
            </a:r>
            <a:r>
              <a:rPr lang="en-US" sz="3200" dirty="0"/>
              <a:t>. K antagonists): </a:t>
            </a:r>
          </a:p>
          <a:p>
            <a:pPr lvl="1"/>
            <a:r>
              <a:rPr lang="en-US" sz="2800" dirty="0"/>
              <a:t>Coumarins : Dicoumarol – Warfarin</a:t>
            </a:r>
          </a:p>
          <a:p>
            <a:pPr lvl="1"/>
            <a:r>
              <a:rPr lang="en-US" sz="2800" dirty="0"/>
              <a:t>Indanedione : </a:t>
            </a:r>
            <a:r>
              <a:rPr lang="en-US" sz="2800" dirty="0" err="1"/>
              <a:t>Phenindion</a:t>
            </a:r>
            <a:r>
              <a:rPr lang="en-US" sz="2800" dirty="0"/>
              <a:t> (</a:t>
            </a:r>
            <a:r>
              <a:rPr lang="en-US" sz="2800" dirty="0" err="1"/>
              <a:t>Dindivan</a:t>
            </a:r>
            <a:r>
              <a:rPr lang="en-US" sz="2800" dirty="0"/>
              <a:t>) - </a:t>
            </a:r>
            <a:r>
              <a:rPr lang="en-US" sz="2800" dirty="0" err="1"/>
              <a:t>Diphenadion</a:t>
            </a:r>
            <a:r>
              <a:rPr lang="en-US" sz="2800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7598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32AB-A5B4-476C-A12A-91E2C3F379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Anticoagulant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72B84-1245-4185-96C0-FF63654C5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4"/>
            <a:ext cx="9167190" cy="4734201"/>
          </a:xfrm>
        </p:spPr>
      </p:pic>
    </p:spTree>
    <p:extLst>
      <p:ext uri="{BB962C8B-B14F-4D97-AF65-F5344CB8AC3E}">
        <p14:creationId xmlns:p14="http://schemas.microsoft.com/office/powerpoint/2010/main" val="228826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2D625-B48D-43FC-B8FD-4615D6081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30232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800" b="1" dirty="0"/>
              <a:t>Recommendation for neuraxial anesthesia and antithrombotic drug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220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5011-AA62-4E5C-8306-58F123560A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Spinal and epidural hematoma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4AF1-4055-4ECC-85B0-C17C1A2C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7766"/>
          </a:xfrm>
        </p:spPr>
        <p:txBody>
          <a:bodyPr>
            <a:normAutofit/>
          </a:bodyPr>
          <a:lstStyle/>
          <a:p>
            <a:r>
              <a:rPr lang="en-US" sz="3600" dirty="0"/>
              <a:t>Incidence</a:t>
            </a:r>
          </a:p>
          <a:p>
            <a:pPr lvl="1"/>
            <a:r>
              <a:rPr lang="en-US" sz="3200" dirty="0"/>
              <a:t>&lt; 1 : 150,000 for epidural anesthesia</a:t>
            </a:r>
          </a:p>
          <a:p>
            <a:pPr lvl="1"/>
            <a:r>
              <a:rPr lang="en-US" sz="3200" dirty="0"/>
              <a:t>&lt; 1 : 220,000 for spinal anesthesia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93E59-9717-4A95-8FA8-5492666D78B7}"/>
              </a:ext>
            </a:extLst>
          </p:cNvPr>
          <p:cNvSpPr txBox="1"/>
          <p:nvPr/>
        </p:nvSpPr>
        <p:spPr>
          <a:xfrm>
            <a:off x="742122" y="5711687"/>
            <a:ext cx="10611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Regional anesthesia in patient receiving antithrombotic or thrombolytic therapy. ASRA 3</a:t>
            </a:r>
            <a:r>
              <a:rPr lang="en-US" sz="1600" baseline="30000" dirty="0"/>
              <a:t>rd</a:t>
            </a:r>
            <a:r>
              <a:rPr lang="en-US" sz="1600" dirty="0"/>
              <a:t> edition Reg </a:t>
            </a:r>
            <a:r>
              <a:rPr lang="en-US" sz="1600" dirty="0" err="1"/>
              <a:t>Anesth</a:t>
            </a:r>
            <a:r>
              <a:rPr lang="en-US" sz="1600" dirty="0"/>
              <a:t> Pain Med 2010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597194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FB12-B91B-4269-93F2-B06E4BEC47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Pain procedure classification according to the potential risk for serious bleed</a:t>
            </a:r>
            <a:endParaRPr lang="th-TH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A78EAC-2D48-4472-B42B-4F9725F95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6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5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4964-B3B9-4B41-B115-5C3C833D0B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Recommendation for thrombolytic agents : ASRA 2010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3893-A506-4E51-BB74-E019B3C8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5818"/>
          </a:xfrm>
        </p:spPr>
        <p:txBody>
          <a:bodyPr>
            <a:normAutofit/>
          </a:bodyPr>
          <a:lstStyle/>
          <a:p>
            <a:r>
              <a:rPr lang="en-US" sz="3200" dirty="0"/>
              <a:t>Contraindications for thrombolytic drugs </a:t>
            </a:r>
            <a:r>
              <a:rPr lang="en-US" sz="3200" dirty="0">
                <a:solidFill>
                  <a:srgbClr val="C00000"/>
                </a:solidFill>
              </a:rPr>
              <a:t>for 10 days after puncture of non-compressible vessels </a:t>
            </a:r>
            <a:r>
              <a:rPr lang="en-US" sz="3200" dirty="0"/>
              <a:t>(Grade 1A).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 patients who have received ﬁbrinolytic and thrombolytic drugs, we recommend </a:t>
            </a:r>
            <a:r>
              <a:rPr lang="en-US" sz="3200" dirty="0">
                <a:solidFill>
                  <a:srgbClr val="C00000"/>
                </a:solidFill>
              </a:rPr>
              <a:t>against performance of spinal or epidural anesthetics</a:t>
            </a:r>
            <a:r>
              <a:rPr lang="en-US" sz="3200" dirty="0"/>
              <a:t> (Grade 1A). </a:t>
            </a:r>
            <a:endParaRPr lang="th-TH" sz="3200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AB20A0FC-C244-4728-94E7-E87C6162BF05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1086713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9F89-525E-4619-B3B8-92D78270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377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Recommendation for thrombolytic agents : ASRA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BABDD-802F-497A-8DC3-0143B6530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2079"/>
          </a:xfrm>
        </p:spPr>
        <p:txBody>
          <a:bodyPr/>
          <a:lstStyle/>
          <a:p>
            <a:r>
              <a:rPr lang="en-US" dirty="0"/>
              <a:t>In those patients who have received neuraxial blocks at or near the time of ﬁbrinolytic therapy, </a:t>
            </a:r>
            <a:r>
              <a:rPr lang="en-US" dirty="0">
                <a:solidFill>
                  <a:srgbClr val="C00000"/>
                </a:solidFill>
              </a:rPr>
              <a:t>neurological monitoring should be continued</a:t>
            </a:r>
            <a:r>
              <a:rPr lang="en-US" dirty="0"/>
              <a:t> for an appropriate interval </a:t>
            </a:r>
            <a:r>
              <a:rPr lang="en-US" dirty="0">
                <a:solidFill>
                  <a:srgbClr val="C00000"/>
                </a:solidFill>
              </a:rPr>
              <a:t>(not more than 2hrs). </a:t>
            </a:r>
            <a:r>
              <a:rPr lang="en-US" dirty="0"/>
              <a:t>(Grade 1C)</a:t>
            </a:r>
          </a:p>
          <a:p>
            <a:endParaRPr lang="en-US" dirty="0"/>
          </a:p>
          <a:p>
            <a:r>
              <a:rPr lang="en-US" dirty="0"/>
              <a:t>No deﬁnitive recommendation for removal of neuraxial catheters in patients who receive ﬁbrinolytic therapy, We suggest the </a:t>
            </a:r>
            <a:r>
              <a:rPr lang="en-US" dirty="0">
                <a:solidFill>
                  <a:srgbClr val="C00000"/>
                </a:solidFill>
              </a:rPr>
              <a:t>measurement of ﬁbrinogen level </a:t>
            </a:r>
            <a:r>
              <a:rPr lang="en-US" dirty="0"/>
              <a:t>(Grade 2C).</a:t>
            </a:r>
          </a:p>
          <a:p>
            <a:endParaRPr lang="th-TH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7C251C82-6A99-4DFE-81C4-7E3BD5791994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2756266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5380-543F-4AA0-A10D-95BE1BC8CF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Recommendation for thrombolytic agents : European 2010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BF0F-3649-49D9-8425-B0707AA6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/>
          <a:lstStyle/>
          <a:p>
            <a:r>
              <a:rPr lang="en-US" sz="3200" dirty="0"/>
              <a:t>If the epidural catheter is already in place, </a:t>
            </a:r>
            <a:r>
              <a:rPr lang="en-US" sz="3200" dirty="0">
                <a:solidFill>
                  <a:srgbClr val="FF0000"/>
                </a:solidFill>
              </a:rPr>
              <a:t>it is safer to leave the catheter in situ. </a:t>
            </a:r>
          </a:p>
          <a:p>
            <a:endParaRPr lang="en-US" sz="3200" dirty="0"/>
          </a:p>
          <a:p>
            <a:r>
              <a:rPr lang="en-US" sz="3200" dirty="0"/>
              <a:t>Catheters should only be removed when the </a:t>
            </a:r>
            <a:r>
              <a:rPr lang="en-US" sz="3200" dirty="0">
                <a:solidFill>
                  <a:srgbClr val="FF0000"/>
                </a:solidFill>
              </a:rPr>
              <a:t>thrombolytic effect has worn off.</a:t>
            </a:r>
          </a:p>
          <a:p>
            <a:endParaRPr lang="th-TH" dirty="0"/>
          </a:p>
        </p:txBody>
      </p:sp>
      <p:sp>
        <p:nvSpPr>
          <p:cNvPr id="4" name="Regional anaesthesia and antithrombotic agents: recommendations of the European Society of Anaesthesiology.Eur J Anaesthesiol.2010;27:999–1015.">
            <a:extLst>
              <a:ext uri="{FF2B5EF4-FFF2-40B4-BE49-F238E27FC236}">
                <a16:creationId xmlns:a16="http://schemas.microsoft.com/office/drawing/2014/main" id="{C320E75D-0D1F-447A-B4F4-38788460690D}"/>
              </a:ext>
            </a:extLst>
          </p:cNvPr>
          <p:cNvSpPr/>
          <p:nvPr/>
        </p:nvSpPr>
        <p:spPr>
          <a:xfrm>
            <a:off x="92765" y="6174782"/>
            <a:ext cx="1199321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sz="1400" dirty="0"/>
              <a:t>Regional </a:t>
            </a:r>
            <a:r>
              <a:rPr sz="1400" dirty="0" err="1"/>
              <a:t>anaesthesia</a:t>
            </a:r>
            <a:r>
              <a:rPr sz="1400" dirty="0"/>
              <a:t> and antithrombotic agents: recommendations of the European Society of </a:t>
            </a:r>
            <a:r>
              <a:rPr sz="1400" dirty="0" err="1"/>
              <a:t>Anaesthesiology.Eur</a:t>
            </a:r>
            <a:r>
              <a:rPr sz="1400" dirty="0"/>
              <a:t> J Anaesthesiol.2010;27:999–1015</a:t>
            </a:r>
            <a:r>
              <a:rPr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9828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69FE-4311-4F48-BE77-F6C06E08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377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Recommendation for thrombolytic agents : ASRA 2015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7E3A6-5722-4538-8F63-5A4DDBA2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60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Minimum of 48 hours </a:t>
            </a:r>
            <a:r>
              <a:rPr lang="en-US" sz="3200" dirty="0"/>
              <a:t>between discontinuation of a thrombolytic agent and procedure is probably safe.</a:t>
            </a:r>
          </a:p>
          <a:p>
            <a:endParaRPr lang="en-US" sz="3200" dirty="0"/>
          </a:p>
          <a:p>
            <a:r>
              <a:rPr lang="en-US" sz="3200" dirty="0"/>
              <a:t>Fibrinogen levels can be determined and the device removed after a </a:t>
            </a:r>
            <a:r>
              <a:rPr lang="en-US" sz="3200" dirty="0">
                <a:solidFill>
                  <a:srgbClr val="C00000"/>
                </a:solidFill>
              </a:rPr>
              <a:t>minimum of 48 hours. </a:t>
            </a:r>
            <a:endParaRPr lang="th-TH" sz="3200" dirty="0">
              <a:solidFill>
                <a:srgbClr val="C00000"/>
              </a:solidFill>
            </a:endParaRPr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545C1D6B-6A3C-463C-9FC2-18186154A9F2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3701012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C6DE-4743-497D-B6EE-90A5533F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878"/>
            <a:ext cx="10515600" cy="5395085"/>
          </a:xfrm>
        </p:spPr>
        <p:txBody>
          <a:bodyPr anchor="ctr"/>
          <a:lstStyle/>
          <a:p>
            <a:pPr marL="0" lvl="0" indent="0" algn="ctr">
              <a:buNone/>
            </a:pPr>
            <a:r>
              <a:rPr lang="en-US" sz="4800" b="1" dirty="0">
                <a:solidFill>
                  <a:prstClr val="black"/>
                </a:solidFill>
              </a:rPr>
              <a:t>Recommendation for neuraxial anesthesia and antiplatelet drug</a:t>
            </a:r>
          </a:p>
          <a:p>
            <a:pPr marL="0" indent="0" algn="ctr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8252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8984-EE7C-4BC4-A222-F36A990632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aspirin: ARSA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E40B-89B8-4891-9FDF-947C872E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significant risk for spinal hematoma</a:t>
            </a:r>
          </a:p>
          <a:p>
            <a:endParaRPr lang="en-US" dirty="0"/>
          </a:p>
          <a:p>
            <a:r>
              <a:rPr lang="en-US" dirty="0"/>
              <a:t>Not specific concerns to the timing of </a:t>
            </a:r>
            <a:r>
              <a:rPr lang="en-US" dirty="0">
                <a:solidFill>
                  <a:srgbClr val="FF0000"/>
                </a:solidFill>
              </a:rPr>
              <a:t>single-shot or catheter techniques</a:t>
            </a:r>
            <a:r>
              <a:rPr lang="en-US" dirty="0"/>
              <a:t>, postoperative monitoring, or the timing of neuraxial catheter removal (Grade 1A). </a:t>
            </a:r>
          </a:p>
          <a:p>
            <a:endParaRPr lang="th-TH" dirty="0"/>
          </a:p>
        </p:txBody>
      </p:sp>
      <p:sp>
        <p:nvSpPr>
          <p:cNvPr id="5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D2830CCF-6EF5-47AD-8D58-C858EA0881E2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2780240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7969-ECD7-4CFD-9B27-F10C808DDF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aspirin: European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56564-3175-4868-B2DB-12CFA188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3843"/>
            <a:ext cx="10515600" cy="4083120"/>
          </a:xfrm>
        </p:spPr>
        <p:txBody>
          <a:bodyPr/>
          <a:lstStyle/>
          <a:p>
            <a:r>
              <a:rPr lang="en-US" dirty="0"/>
              <a:t>aspirin, when given in isolation, </a:t>
            </a:r>
            <a:r>
              <a:rPr lang="en-US" dirty="0">
                <a:solidFill>
                  <a:srgbClr val="C00000"/>
                </a:solidFill>
              </a:rPr>
              <a:t>do not increase the risk </a:t>
            </a:r>
            <a:r>
              <a:rPr lang="en-US" dirty="0"/>
              <a:t>of spinal epidural hematoma and are </a:t>
            </a:r>
            <a:r>
              <a:rPr lang="en-US" dirty="0">
                <a:solidFill>
                  <a:srgbClr val="FF0000"/>
                </a:solidFill>
              </a:rPr>
              <a:t>not a contraindication </a:t>
            </a:r>
            <a:r>
              <a:rPr lang="en-US" dirty="0"/>
              <a:t>to neuraxial block (Class IIb, level C).</a:t>
            </a:r>
            <a:endParaRPr lang="th-TH" dirty="0"/>
          </a:p>
        </p:txBody>
      </p:sp>
      <p:sp>
        <p:nvSpPr>
          <p:cNvPr id="4" name="Regional anaesthesia and antithrombotic agents: recommendations of the European Society of Anaesthesiology.Eur J Anaesthesiol.2010;27:999–1015.">
            <a:extLst>
              <a:ext uri="{FF2B5EF4-FFF2-40B4-BE49-F238E27FC236}">
                <a16:creationId xmlns:a16="http://schemas.microsoft.com/office/drawing/2014/main" id="{B815EE77-5750-458B-81C9-B844A34EBB76}"/>
              </a:ext>
            </a:extLst>
          </p:cNvPr>
          <p:cNvSpPr/>
          <p:nvPr/>
        </p:nvSpPr>
        <p:spPr>
          <a:xfrm>
            <a:off x="92765" y="6174782"/>
            <a:ext cx="1199321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sz="1400" dirty="0"/>
              <a:t>Regional </a:t>
            </a:r>
            <a:r>
              <a:rPr sz="1400" dirty="0" err="1"/>
              <a:t>anaesthesia</a:t>
            </a:r>
            <a:r>
              <a:rPr sz="1400" dirty="0"/>
              <a:t> and antithrombotic agents: recommendations of the European Society of </a:t>
            </a:r>
            <a:r>
              <a:rPr sz="1400" dirty="0" err="1"/>
              <a:t>Anaesthesiology.Eur</a:t>
            </a:r>
            <a:r>
              <a:rPr sz="1400" dirty="0"/>
              <a:t> J Anaesthesiol.2010;27:999–1015</a:t>
            </a:r>
            <a:r>
              <a:rPr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9029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5CC8-4912-4A34-9BE1-B4709239B0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aspirin: Scandinavian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658F-DF24-4462-A038-2A80D47D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ASA for </a:t>
            </a:r>
            <a:r>
              <a:rPr lang="en-US" dirty="0">
                <a:solidFill>
                  <a:srgbClr val="C00000"/>
                </a:solidFill>
              </a:rPr>
              <a:t>primary prevention </a:t>
            </a:r>
            <a:r>
              <a:rPr lang="en-US" dirty="0"/>
              <a:t>of arterial thrombotic events, we recommend that treatment is interrupted </a:t>
            </a:r>
            <a:r>
              <a:rPr lang="en-US" dirty="0">
                <a:solidFill>
                  <a:srgbClr val="C00000"/>
                </a:solidFill>
              </a:rPr>
              <a:t>3 days </a:t>
            </a:r>
            <a:r>
              <a:rPr lang="en-US" dirty="0"/>
              <a:t>before surgery</a:t>
            </a:r>
          </a:p>
          <a:p>
            <a:endParaRPr lang="en-US" dirty="0"/>
          </a:p>
          <a:p>
            <a:r>
              <a:rPr lang="en-US" dirty="0"/>
              <a:t>ASA for </a:t>
            </a:r>
            <a:r>
              <a:rPr lang="en-US" dirty="0">
                <a:solidFill>
                  <a:srgbClr val="C00000"/>
                </a:solidFill>
              </a:rPr>
              <a:t>secondary prevention </a:t>
            </a:r>
            <a:r>
              <a:rPr lang="en-US" dirty="0"/>
              <a:t>after a coronary event or stroke, we recommend that the treatment is </a:t>
            </a:r>
            <a:r>
              <a:rPr lang="en-US" dirty="0">
                <a:solidFill>
                  <a:srgbClr val="C00000"/>
                </a:solidFill>
              </a:rPr>
              <a:t>continued up to the day before surgery. </a:t>
            </a:r>
          </a:p>
          <a:p>
            <a:endParaRPr lang="th-TH" dirty="0"/>
          </a:p>
        </p:txBody>
      </p:sp>
      <p:sp>
        <p:nvSpPr>
          <p:cNvPr id="4" name="Nordic guidelines for neuraxial blocks indisturbed haemostasis from the Scandinavian Society of Anaesthesiology and Intensive Care MedicineActa Anaesthesiol Scand 2010; 54: 16–41">
            <a:extLst>
              <a:ext uri="{FF2B5EF4-FFF2-40B4-BE49-F238E27FC236}">
                <a16:creationId xmlns:a16="http://schemas.microsoft.com/office/drawing/2014/main" id="{73DA286F-BE7B-4414-93E5-20B9B632EB66}"/>
              </a:ext>
            </a:extLst>
          </p:cNvPr>
          <p:cNvSpPr/>
          <p:nvPr/>
        </p:nvSpPr>
        <p:spPr>
          <a:xfrm>
            <a:off x="1" y="6079070"/>
            <a:ext cx="12191999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defTabSz="457200">
              <a:spcBef>
                <a:spcPts val="1200"/>
              </a:spcBef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algn="ctr"/>
            <a:r>
              <a:rPr sz="1100" dirty="0"/>
              <a:t>Nordic guidelines for neuraxial blocks </a:t>
            </a:r>
            <a:r>
              <a:rPr sz="1100" dirty="0" err="1"/>
              <a:t>indisturbed</a:t>
            </a:r>
            <a:r>
              <a:rPr sz="1100" dirty="0"/>
              <a:t> </a:t>
            </a:r>
            <a:r>
              <a:rPr sz="1100" dirty="0" err="1"/>
              <a:t>haemostasis</a:t>
            </a:r>
            <a:r>
              <a:rPr sz="1100" dirty="0"/>
              <a:t> from the Scandinavian Society of </a:t>
            </a:r>
            <a:r>
              <a:rPr sz="1100" dirty="0" err="1"/>
              <a:t>Anaesthesiology</a:t>
            </a:r>
            <a:r>
              <a:rPr sz="1100" dirty="0"/>
              <a:t> and Intensive Care </a:t>
            </a:r>
            <a:r>
              <a:rPr sz="1100" dirty="0" err="1"/>
              <a:t>MedicineActa</a:t>
            </a:r>
            <a:r>
              <a:rPr sz="1100" dirty="0"/>
              <a:t> </a:t>
            </a:r>
            <a:r>
              <a:rPr sz="1100" dirty="0" err="1"/>
              <a:t>Anaesthesiol</a:t>
            </a:r>
            <a:r>
              <a:rPr sz="1100" dirty="0"/>
              <a:t> </a:t>
            </a:r>
            <a:r>
              <a:rPr sz="1100" dirty="0" err="1"/>
              <a:t>Scand</a:t>
            </a:r>
            <a:r>
              <a:rPr sz="1100" dirty="0"/>
              <a:t> 2010; 54: 16–41 </a:t>
            </a:r>
          </a:p>
        </p:txBody>
      </p:sp>
    </p:spTree>
    <p:extLst>
      <p:ext uri="{BB962C8B-B14F-4D97-AF65-F5344CB8AC3E}">
        <p14:creationId xmlns:p14="http://schemas.microsoft.com/office/powerpoint/2010/main" val="209044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AE29-8DB7-4606-879E-1EEEEFD4E2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aspirin: Scandinavian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C592F-BC42-4C72-BD6D-2916296D8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doses of ASA treatment for its analgesic or anti-inflammatory effects (&gt;1 g/day), </a:t>
            </a:r>
            <a:r>
              <a:rPr lang="en-US" dirty="0">
                <a:solidFill>
                  <a:srgbClr val="C00000"/>
                </a:solidFill>
              </a:rPr>
              <a:t>7 days should be allowed to elapse </a:t>
            </a:r>
            <a:r>
              <a:rPr lang="en-US" dirty="0"/>
              <a:t>between the last ASA dose and a Neuraxial anesthesia.</a:t>
            </a:r>
          </a:p>
          <a:p>
            <a:endParaRPr lang="en-US" dirty="0"/>
          </a:p>
          <a:p>
            <a:r>
              <a:rPr lang="en-US" dirty="0"/>
              <a:t>In emergency cases, patients on ASA may receive </a:t>
            </a:r>
            <a:r>
              <a:rPr lang="en-US" dirty="0">
                <a:solidFill>
                  <a:srgbClr val="FF0000"/>
                </a:solidFill>
              </a:rPr>
              <a:t>spinal anesthesia </a:t>
            </a:r>
            <a:r>
              <a:rPr lang="en-US" dirty="0">
                <a:solidFill>
                  <a:srgbClr val="C00000"/>
                </a:solidFill>
              </a:rPr>
              <a:t>single shot is </a:t>
            </a:r>
            <a:r>
              <a:rPr lang="en-US" dirty="0" err="1">
                <a:solidFill>
                  <a:srgbClr val="C00000"/>
                </a:solidFill>
              </a:rPr>
              <a:t>prefered</a:t>
            </a:r>
            <a:r>
              <a:rPr lang="en-US" dirty="0">
                <a:solidFill>
                  <a:srgbClr val="C00000"/>
                </a:solidFill>
              </a:rPr>
              <a:t> than epidural</a:t>
            </a:r>
            <a:r>
              <a:rPr lang="en-US" dirty="0"/>
              <a:t>. Reversal of the </a:t>
            </a:r>
            <a:r>
              <a:rPr lang="en-US" dirty="0" err="1"/>
              <a:t>antihemostatic</a:t>
            </a:r>
            <a:r>
              <a:rPr lang="en-US" dirty="0"/>
              <a:t> effect with desmopressin (and tranexamic acid) should be considered.</a:t>
            </a:r>
          </a:p>
          <a:p>
            <a:endParaRPr lang="th-TH" dirty="0"/>
          </a:p>
        </p:txBody>
      </p:sp>
      <p:sp>
        <p:nvSpPr>
          <p:cNvPr id="4" name="Nordic guidelines for neuraxial blocks indisturbed haemostasis from the Scandinavian Society of Anaesthesiology and Intensive Care MedicineActa Anaesthesiol Scand 2010; 54: 16–41">
            <a:extLst>
              <a:ext uri="{FF2B5EF4-FFF2-40B4-BE49-F238E27FC236}">
                <a16:creationId xmlns:a16="http://schemas.microsoft.com/office/drawing/2014/main" id="{32A8011A-2FE7-48B8-B5AA-DF7C8E709BC4}"/>
              </a:ext>
            </a:extLst>
          </p:cNvPr>
          <p:cNvSpPr/>
          <p:nvPr/>
        </p:nvSpPr>
        <p:spPr>
          <a:xfrm>
            <a:off x="1" y="6079070"/>
            <a:ext cx="12191999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defTabSz="457200">
              <a:spcBef>
                <a:spcPts val="1200"/>
              </a:spcBef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algn="ctr"/>
            <a:r>
              <a:rPr sz="1100" dirty="0"/>
              <a:t>Nordic guidelines for neuraxial blocks </a:t>
            </a:r>
            <a:r>
              <a:rPr sz="1100" dirty="0" err="1"/>
              <a:t>indisturbed</a:t>
            </a:r>
            <a:r>
              <a:rPr sz="1100" dirty="0"/>
              <a:t> </a:t>
            </a:r>
            <a:r>
              <a:rPr sz="1100" dirty="0" err="1"/>
              <a:t>haemostasis</a:t>
            </a:r>
            <a:r>
              <a:rPr sz="1100" dirty="0"/>
              <a:t> from the Scandinavian Society of </a:t>
            </a:r>
            <a:r>
              <a:rPr sz="1100" dirty="0" err="1"/>
              <a:t>Anaesthesiology</a:t>
            </a:r>
            <a:r>
              <a:rPr sz="1100" dirty="0"/>
              <a:t> and Intensive Care </a:t>
            </a:r>
            <a:r>
              <a:rPr sz="1100" dirty="0" err="1"/>
              <a:t>MedicineActa</a:t>
            </a:r>
            <a:r>
              <a:rPr sz="1100" dirty="0"/>
              <a:t> </a:t>
            </a:r>
            <a:r>
              <a:rPr sz="1100" dirty="0" err="1"/>
              <a:t>Anaesthesiol</a:t>
            </a:r>
            <a:r>
              <a:rPr sz="1100" dirty="0"/>
              <a:t> </a:t>
            </a:r>
            <a:r>
              <a:rPr sz="1100" dirty="0" err="1"/>
              <a:t>Scand</a:t>
            </a:r>
            <a:r>
              <a:rPr sz="1100" dirty="0"/>
              <a:t> 2010; 54: 16–41 </a:t>
            </a:r>
          </a:p>
        </p:txBody>
      </p:sp>
    </p:spTree>
    <p:extLst>
      <p:ext uri="{BB962C8B-B14F-4D97-AF65-F5344CB8AC3E}">
        <p14:creationId xmlns:p14="http://schemas.microsoft.com/office/powerpoint/2010/main" val="293356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2B1F-B34A-455A-A1B5-DCBE0810E7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defTabSz="297941">
              <a:defRPr sz="408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dirty="0"/>
              <a:t>Severe neurological complications after central neuraxial blockades in Sweden 1990-1999 </a:t>
            </a:r>
            <a:br>
              <a:rPr lang="en-US" sz="3200" dirty="0"/>
            </a:br>
            <a:r>
              <a:rPr lang="en-US" sz="1800" dirty="0"/>
              <a:t>                                                                                                     Anesthesiology 2004 : 101:950-959</a:t>
            </a:r>
            <a:endParaRPr lang="th-TH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AB3F-F63E-421A-8611-D917E8E4B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Retrospective study in Sweden 1990-1999</a:t>
            </a:r>
          </a:p>
          <a:p>
            <a:r>
              <a:rPr lang="en-US" dirty="0"/>
              <a:t>1,260,000 spinal blockades   450,000 epidural blockades   200,000 epidural blockades for painless labor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9521D-F090-4BE9-B693-D6D0EBBA1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9" t="56622" r="19456" b="19019"/>
          <a:stretch/>
        </p:blipFill>
        <p:spPr>
          <a:xfrm>
            <a:off x="1033670" y="3138350"/>
            <a:ext cx="9872869" cy="30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17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DFDD-3C84-4875-BA0F-CB85182721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aspirin: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B557-B473-4389-8D96-08ECC754A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primary prophylaxis, aspirin may be </a:t>
            </a:r>
            <a:r>
              <a:rPr lang="en-US" dirty="0">
                <a:solidFill>
                  <a:srgbClr val="C00000"/>
                </a:solidFill>
              </a:rPr>
              <a:t>discontinued for 6 days</a:t>
            </a:r>
            <a:r>
              <a:rPr lang="en-US" dirty="0"/>
              <a:t>, to ensure complete platelet functional recovery.</a:t>
            </a:r>
          </a:p>
          <a:p>
            <a:endParaRPr lang="en-US" dirty="0"/>
          </a:p>
          <a:p>
            <a:r>
              <a:rPr lang="en-US" dirty="0"/>
              <a:t>Aspirin used for </a:t>
            </a:r>
            <a:r>
              <a:rPr lang="en-US" dirty="0">
                <a:solidFill>
                  <a:srgbClr val="C00000"/>
                </a:solidFill>
              </a:rPr>
              <a:t>secondary prophylaxis </a:t>
            </a:r>
            <a:r>
              <a:rPr lang="en-US" dirty="0"/>
              <a:t>with high risk pain procedure, aspirin should be discontinued for a </a:t>
            </a:r>
            <a:r>
              <a:rPr lang="en-US" dirty="0">
                <a:solidFill>
                  <a:srgbClr val="C00000"/>
                </a:solidFill>
              </a:rPr>
              <a:t>minimum of 6 days </a:t>
            </a:r>
            <a:r>
              <a:rPr lang="en-US" dirty="0"/>
              <a:t>or low- or medium-risk procedures, discontinuation can be shortened to </a:t>
            </a:r>
            <a:r>
              <a:rPr lang="en-US" dirty="0">
                <a:solidFill>
                  <a:srgbClr val="C00000"/>
                </a:solidFill>
              </a:rPr>
              <a:t>4 days</a:t>
            </a:r>
          </a:p>
          <a:p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A0C6AE7F-C5CE-44F1-9CD5-9BE4D46609F9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3522593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68EA-93A5-40A0-9778-B0CB82D35D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aspirin: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22A1D-5FC5-4F68-9F21-28C9BD8ED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primary prevention</a:t>
            </a:r>
            <a:r>
              <a:rPr lang="en-US" dirty="0"/>
              <a:t>, aspirin should not be restarted for </a:t>
            </a:r>
            <a:r>
              <a:rPr lang="en-US" dirty="0">
                <a:solidFill>
                  <a:srgbClr val="C00000"/>
                </a:solidFill>
              </a:rPr>
              <a:t>at least 24 hours </a:t>
            </a:r>
            <a:r>
              <a:rPr lang="en-US" dirty="0"/>
              <a:t>after high-risk procedures and specific intermediate-risk procedures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secondary prevention </a:t>
            </a:r>
            <a:r>
              <a:rPr lang="en-US" dirty="0"/>
              <a:t>with a high risk for bleeding complications, aspirin can be resumed </a:t>
            </a:r>
            <a:r>
              <a:rPr lang="en-US" dirty="0">
                <a:solidFill>
                  <a:srgbClr val="C00000"/>
                </a:solidFill>
              </a:rPr>
              <a:t>24 hours </a:t>
            </a:r>
            <a:r>
              <a:rPr lang="en-US" dirty="0"/>
              <a:t>post procedure.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5540DA90-6429-44AC-9E38-1E2BB13781A7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2359129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74A9-5AAE-43DB-8793-4B02DC90FB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NSAIDs: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A56F-0BF7-4C18-9CDF-46BE2D9B7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Five half-healthy individual</a:t>
            </a:r>
            <a:r>
              <a:rPr lang="en-US" dirty="0"/>
              <a:t>, 24 hours should be adequate for the recommended discontinuation time for ibuprofen.</a:t>
            </a:r>
          </a:p>
          <a:p>
            <a:endParaRPr lang="th-TH" dirty="0"/>
          </a:p>
        </p:txBody>
      </p:sp>
      <p:pic>
        <p:nvPicPr>
          <p:cNvPr id="4" name="image31.png" descr="image31.png">
            <a:extLst>
              <a:ext uri="{FF2B5EF4-FFF2-40B4-BE49-F238E27FC236}">
                <a16:creationId xmlns:a16="http://schemas.microsoft.com/office/drawing/2014/main" id="{BB66660B-E0AF-4D7C-B943-8F15EE9B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341" t="17281" r="1340" b="1844"/>
          <a:stretch>
            <a:fillRect/>
          </a:stretch>
        </p:blipFill>
        <p:spPr>
          <a:xfrm>
            <a:off x="2809461" y="2870057"/>
            <a:ext cx="5618921" cy="3186185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77230E67-7A12-4F38-B9F6-BF77053A2EA4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32210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A278-0D6F-405E-B8DA-87D6A9DD4C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NSAIDs: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987ED-9A6A-41F6-8A2B-7D6867E27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Cyclooxygenase-2 inhibitors </a:t>
            </a:r>
            <a:r>
              <a:rPr lang="en-US" dirty="0"/>
              <a:t>have minimal effect on platelet function and should be considered in patients who require anti-inﬂammatory therapy in the presence of anticoagulation.</a:t>
            </a:r>
          </a:p>
          <a:p>
            <a:endParaRPr lang="en-US" dirty="0"/>
          </a:p>
          <a:p>
            <a:r>
              <a:rPr lang="en-US" dirty="0"/>
              <a:t>NSAIDs are not essential for cardiovascular protection, for high-risk procedures, recommend </a:t>
            </a:r>
            <a:r>
              <a:rPr lang="en-US" dirty="0">
                <a:solidFill>
                  <a:srgbClr val="C00000"/>
                </a:solidFill>
              </a:rPr>
              <a:t>withholding</a:t>
            </a:r>
            <a:r>
              <a:rPr lang="en-US" dirty="0"/>
              <a:t> these drugs for </a:t>
            </a:r>
            <a:r>
              <a:rPr lang="en-US" dirty="0">
                <a:solidFill>
                  <a:srgbClr val="C00000"/>
                </a:solidFill>
              </a:rPr>
              <a:t>24 hours </a:t>
            </a:r>
            <a:r>
              <a:rPr lang="en-US" dirty="0"/>
              <a:t>post-procedure. 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6B545F96-8CFC-4825-831B-5228E5593A32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2074667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9821-C64C-4F32-A163-929B032CA3E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   PDE inhibitors: European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BD2A-B1EC-4C09-92CF-301264FB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Neuraxial block or removal of catheter </a:t>
            </a:r>
            <a:r>
              <a:rPr lang="en-US" dirty="0"/>
              <a:t>should only be performed at least </a:t>
            </a:r>
            <a:r>
              <a:rPr lang="en-US" dirty="0">
                <a:solidFill>
                  <a:srgbClr val="C00000"/>
                </a:solidFill>
              </a:rPr>
              <a:t>2 elimination half-lives </a:t>
            </a:r>
            <a:r>
              <a:rPr lang="en-US" dirty="0"/>
              <a:t>after the last dose(42 h).</a:t>
            </a:r>
          </a:p>
          <a:p>
            <a:endParaRPr lang="en-US" dirty="0"/>
          </a:p>
          <a:p>
            <a:r>
              <a:rPr lang="en-US" dirty="0"/>
              <a:t>The next dose of </a:t>
            </a:r>
            <a:r>
              <a:rPr lang="en-US" dirty="0" err="1"/>
              <a:t>cilostazol</a:t>
            </a:r>
            <a:r>
              <a:rPr lang="en-US" dirty="0"/>
              <a:t> should only be administered at least </a:t>
            </a:r>
            <a:r>
              <a:rPr lang="en-US" dirty="0">
                <a:solidFill>
                  <a:srgbClr val="C00000"/>
                </a:solidFill>
              </a:rPr>
              <a:t>5 </a:t>
            </a:r>
            <a:r>
              <a:rPr lang="en-US" dirty="0" err="1">
                <a:solidFill>
                  <a:srgbClr val="C00000"/>
                </a:solidFill>
              </a:rPr>
              <a:t>hrs</a:t>
            </a:r>
            <a:r>
              <a:rPr lang="en-US" dirty="0">
                <a:solidFill>
                  <a:srgbClr val="C00000"/>
                </a:solidFill>
              </a:rPr>
              <a:t> after catheter withdrawal.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Regional anaesthesia and antithrombotic agents: recommendations of the European Society of Anaesthesiology.Eur J Anaesthesiol.2010;27:999–1015.">
            <a:extLst>
              <a:ext uri="{FF2B5EF4-FFF2-40B4-BE49-F238E27FC236}">
                <a16:creationId xmlns:a16="http://schemas.microsoft.com/office/drawing/2014/main" id="{0EE5FC0A-937E-4049-B2BE-DAF79B9F33C3}"/>
              </a:ext>
            </a:extLst>
          </p:cNvPr>
          <p:cNvSpPr/>
          <p:nvPr/>
        </p:nvSpPr>
        <p:spPr>
          <a:xfrm>
            <a:off x="92765" y="6174782"/>
            <a:ext cx="1199321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sz="1400" dirty="0"/>
              <a:t>Regional </a:t>
            </a:r>
            <a:r>
              <a:rPr sz="1400" dirty="0" err="1"/>
              <a:t>anaesthesia</a:t>
            </a:r>
            <a:r>
              <a:rPr sz="1400" dirty="0"/>
              <a:t> and antithrombotic agents: recommendations of the European Society of </a:t>
            </a:r>
            <a:r>
              <a:rPr sz="1400" dirty="0" err="1"/>
              <a:t>Anaesthesiology.Eur</a:t>
            </a:r>
            <a:r>
              <a:rPr sz="1400" dirty="0"/>
              <a:t> J Anaesthesiol.2010;27:999–1015</a:t>
            </a:r>
            <a:r>
              <a:rPr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9252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97A2-74C4-4868-A84E-499D699D99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   PDE inhibitors: ASRA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D1A1-3269-495D-9C30-79983B9F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high-risk procedures, </a:t>
            </a:r>
            <a:r>
              <a:rPr lang="en-US" dirty="0" err="1"/>
              <a:t>cilostazol</a:t>
            </a:r>
            <a:r>
              <a:rPr lang="en-US" dirty="0"/>
              <a:t> and dipyridamole should be </a:t>
            </a:r>
            <a:r>
              <a:rPr lang="en-US" dirty="0">
                <a:solidFill>
                  <a:srgbClr val="C00000"/>
                </a:solidFill>
              </a:rPr>
              <a:t>discontinued 48 hours </a:t>
            </a:r>
            <a:r>
              <a:rPr lang="en-US" dirty="0"/>
              <a:t>before performing the intervention. </a:t>
            </a:r>
          </a:p>
          <a:p>
            <a:endParaRPr lang="th-TH" dirty="0"/>
          </a:p>
          <a:p>
            <a:r>
              <a:rPr lang="en-US" dirty="0"/>
              <a:t>The next dose of </a:t>
            </a:r>
            <a:r>
              <a:rPr lang="en-US" dirty="0" err="1"/>
              <a:t>cilostazol</a:t>
            </a:r>
            <a:r>
              <a:rPr lang="en-US" dirty="0"/>
              <a:t> should only be administered </a:t>
            </a:r>
            <a:r>
              <a:rPr lang="en-US" dirty="0">
                <a:solidFill>
                  <a:srgbClr val="C00000"/>
                </a:solidFill>
              </a:rPr>
              <a:t>24 hours.</a:t>
            </a:r>
          </a:p>
          <a:p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35AEF42B-5523-469E-BC2A-DE44DF30763A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252104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2ABF-F36B-4E09-8A0D-BE7D0B7254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   P2Y12 inhibitors: ASRA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F16E3-5B27-442D-B1E0-2E68E8D78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Ticagrelor should be stopped for </a:t>
            </a:r>
            <a:r>
              <a:rPr lang="en-US" sz="3200" dirty="0">
                <a:solidFill>
                  <a:srgbClr val="C00000"/>
                </a:solidFill>
              </a:rPr>
              <a:t>5 days.</a:t>
            </a:r>
          </a:p>
          <a:p>
            <a:r>
              <a:rPr lang="en-US" sz="3200" dirty="0" err="1"/>
              <a:t>Clopidogrel</a:t>
            </a:r>
            <a:r>
              <a:rPr lang="en-US" sz="3200" dirty="0"/>
              <a:t> should be stopped for</a:t>
            </a:r>
            <a:r>
              <a:rPr lang="en-US" sz="3200" dirty="0">
                <a:solidFill>
                  <a:srgbClr val="FFFB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7 days.</a:t>
            </a:r>
          </a:p>
          <a:p>
            <a:r>
              <a:rPr lang="en-US" sz="3200" dirty="0"/>
              <a:t>Prasugrel should be stopped for </a:t>
            </a:r>
            <a:r>
              <a:rPr lang="en-US" sz="3200" dirty="0">
                <a:solidFill>
                  <a:srgbClr val="C00000"/>
                </a:solidFill>
              </a:rPr>
              <a:t>7 to 10 days.</a:t>
            </a:r>
          </a:p>
          <a:p>
            <a:r>
              <a:rPr lang="en-US" sz="3200" dirty="0" err="1"/>
              <a:t>Ticlodipine</a:t>
            </a:r>
            <a:r>
              <a:rPr lang="en-US" sz="3200" dirty="0"/>
              <a:t> should be stopped </a:t>
            </a:r>
            <a:r>
              <a:rPr lang="en-US" sz="3200" dirty="0">
                <a:solidFill>
                  <a:srgbClr val="C00000"/>
                </a:solidFill>
              </a:rPr>
              <a:t>10-14 days.</a:t>
            </a:r>
          </a:p>
          <a:p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7C6F5E81-BD87-4E0C-99CA-F9CBD3D04B25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2580645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4E76-6E05-4146-9354-6B58D0CB5D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   P2Y12 inhibitors: ASRA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438D-15B0-44DD-9757-16EB9E15A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Post-procedure</a:t>
            </a:r>
          </a:p>
          <a:p>
            <a:pPr lvl="1"/>
            <a:r>
              <a:rPr lang="en-US" sz="2800" dirty="0" err="1"/>
              <a:t>Clopidogrel</a:t>
            </a:r>
            <a:r>
              <a:rPr lang="en-US" sz="2800" dirty="0"/>
              <a:t> (75mg) can be started </a:t>
            </a:r>
            <a:r>
              <a:rPr lang="en-US" sz="2800" dirty="0">
                <a:solidFill>
                  <a:srgbClr val="C00000"/>
                </a:solidFill>
              </a:rPr>
              <a:t>12 hours </a:t>
            </a:r>
            <a:r>
              <a:rPr lang="en-US" sz="2800" dirty="0"/>
              <a:t>later. If a loading dose of </a:t>
            </a:r>
            <a:r>
              <a:rPr lang="en-US" sz="2800" dirty="0" err="1"/>
              <a:t>clopidogrel</a:t>
            </a:r>
            <a:r>
              <a:rPr lang="en-US" sz="2800" dirty="0"/>
              <a:t> is used, there should be an interval of </a:t>
            </a:r>
            <a:r>
              <a:rPr lang="en-US" sz="2800" dirty="0">
                <a:solidFill>
                  <a:srgbClr val="C00000"/>
                </a:solidFill>
              </a:rPr>
              <a:t>24 hours</a:t>
            </a:r>
            <a:r>
              <a:rPr lang="en-US" sz="2800" dirty="0"/>
              <a:t>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Prasugrel and ticagrelor can be started </a:t>
            </a:r>
            <a:r>
              <a:rPr lang="en-US" sz="2800" dirty="0">
                <a:solidFill>
                  <a:srgbClr val="C00000"/>
                </a:solidFill>
              </a:rPr>
              <a:t>24 hours </a:t>
            </a:r>
            <a:r>
              <a:rPr lang="en-US" sz="2800" dirty="0"/>
              <a:t>after a procedure.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F462B205-FC24-4D2A-B914-7D9946524EEF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804601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9241-B0C5-4AE8-A46D-F9F06AD788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   </a:t>
            </a:r>
            <a:r>
              <a:rPr lang="en-US" b="1" dirty="0" err="1">
                <a:solidFill>
                  <a:prstClr val="black"/>
                </a:solidFill>
              </a:rPr>
              <a:t>GPllb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llla</a:t>
            </a:r>
            <a:r>
              <a:rPr lang="en-US" b="1" dirty="0">
                <a:solidFill>
                  <a:prstClr val="black"/>
                </a:solidFill>
              </a:rPr>
              <a:t> inhibitors: ASRA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9CF34-4B2F-4352-A366-6BB59A64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US" dirty="0">
                <a:ea typeface="Arial Unicode MS"/>
                <a:cs typeface="Arial Unicode MS"/>
                <a:sym typeface="Arial Unicode MS"/>
              </a:rPr>
              <a:t>Abciximab (</a:t>
            </a:r>
            <a:r>
              <a:rPr lang="en-US" dirty="0" err="1">
                <a:ea typeface="Arial Unicode MS"/>
                <a:cs typeface="Arial Unicode MS"/>
                <a:sym typeface="Arial Unicode MS"/>
              </a:rPr>
              <a:t>Reopro</a:t>
            </a:r>
            <a:r>
              <a:rPr lang="en-US" dirty="0">
                <a:ea typeface="Arial Unicode MS"/>
                <a:cs typeface="Arial Unicode MS"/>
                <a:sym typeface="Arial Unicode MS"/>
              </a:rPr>
              <a:t>®) </a:t>
            </a:r>
            <a:r>
              <a:rPr lang="en-US" dirty="0"/>
              <a:t>should be stopped for </a:t>
            </a:r>
            <a:r>
              <a:rPr lang="en-US" dirty="0">
                <a:solidFill>
                  <a:srgbClr val="C00000"/>
                </a:solidFill>
              </a:rPr>
              <a:t>48-120</a:t>
            </a:r>
            <a:r>
              <a:rPr lang="en-US" dirty="0"/>
              <a:t> </a:t>
            </a:r>
            <a:r>
              <a:rPr lang="en-US" dirty="0" err="1"/>
              <a:t>hrs</a:t>
            </a:r>
            <a:r>
              <a:rPr lang="en-US" dirty="0"/>
              <a:t> and resume  </a:t>
            </a:r>
            <a:r>
              <a:rPr lang="en-US" dirty="0">
                <a:solidFill>
                  <a:srgbClr val="C00000"/>
                </a:solidFill>
              </a:rPr>
              <a:t>8-12 </a:t>
            </a:r>
            <a:r>
              <a:rPr lang="en-US" dirty="0" err="1"/>
              <a:t>hrs</a:t>
            </a:r>
            <a:r>
              <a:rPr lang="en-US" dirty="0"/>
              <a:t> after procedure.</a:t>
            </a:r>
          </a:p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endParaRPr lang="en-US" dirty="0"/>
          </a:p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US" dirty="0"/>
              <a:t>Eptifibatide (</a:t>
            </a:r>
            <a:r>
              <a:rPr lang="en-US" dirty="0" err="1"/>
              <a:t>Integrillin</a:t>
            </a:r>
            <a:r>
              <a:rPr lang="en-US" dirty="0"/>
              <a:t>® ) should be stopped for </a:t>
            </a:r>
            <a:r>
              <a:rPr lang="en-US" dirty="0">
                <a:solidFill>
                  <a:srgbClr val="C00000"/>
                </a:solidFill>
              </a:rPr>
              <a:t>8-24</a:t>
            </a:r>
            <a:r>
              <a:rPr lang="en-US" dirty="0"/>
              <a:t> </a:t>
            </a:r>
            <a:r>
              <a:rPr lang="en-US" dirty="0" err="1"/>
              <a:t>hrs</a:t>
            </a:r>
            <a:r>
              <a:rPr lang="en-US" dirty="0"/>
              <a:t> and resume  </a:t>
            </a:r>
            <a:r>
              <a:rPr lang="en-US" dirty="0">
                <a:solidFill>
                  <a:srgbClr val="C00000"/>
                </a:solidFill>
              </a:rPr>
              <a:t>8-12</a:t>
            </a:r>
            <a:r>
              <a:rPr lang="en-US" dirty="0"/>
              <a:t> </a:t>
            </a:r>
            <a:r>
              <a:rPr lang="en-US" dirty="0" err="1"/>
              <a:t>hrs</a:t>
            </a:r>
            <a:r>
              <a:rPr lang="en-US" dirty="0"/>
              <a:t> after procedure.</a:t>
            </a:r>
          </a:p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endParaRPr lang="en-US" dirty="0"/>
          </a:p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US" dirty="0"/>
              <a:t>Tirofiban (</a:t>
            </a:r>
            <a:r>
              <a:rPr lang="en-US" dirty="0" err="1"/>
              <a:t>Aggrastat</a:t>
            </a:r>
            <a:r>
              <a:rPr lang="en-US" dirty="0"/>
              <a:t>®) should be stopped for </a:t>
            </a:r>
            <a:r>
              <a:rPr lang="en-US" dirty="0">
                <a:solidFill>
                  <a:srgbClr val="C00000"/>
                </a:solidFill>
              </a:rPr>
              <a:t>8-24</a:t>
            </a:r>
            <a:r>
              <a:rPr lang="en-US" dirty="0"/>
              <a:t> </a:t>
            </a:r>
            <a:r>
              <a:rPr lang="en-US" dirty="0" err="1"/>
              <a:t>hrs</a:t>
            </a:r>
            <a:r>
              <a:rPr lang="en-US" dirty="0"/>
              <a:t> and resume     </a:t>
            </a:r>
            <a:r>
              <a:rPr lang="en-US" dirty="0">
                <a:solidFill>
                  <a:srgbClr val="C00000"/>
                </a:solidFill>
              </a:rPr>
              <a:t>8-12 </a:t>
            </a:r>
            <a:r>
              <a:rPr lang="en-US" dirty="0" err="1"/>
              <a:t>hrs</a:t>
            </a:r>
            <a:r>
              <a:rPr lang="en-US" dirty="0"/>
              <a:t> after procedure.</a:t>
            </a:r>
          </a:p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endParaRPr lang="en-US" dirty="0"/>
          </a:p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endParaRPr lang="en-US" dirty="0"/>
          </a:p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endParaRPr lang="en-US" dirty="0">
              <a:ea typeface="Arial Unicode MS"/>
              <a:cs typeface="Arial Unicode MS"/>
              <a:sym typeface="Arial Unicode MS"/>
            </a:endParaRPr>
          </a:p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endParaRPr lang="en-US" dirty="0">
              <a:ea typeface="Arial Unicode MS"/>
              <a:cs typeface="Arial Unicode MS"/>
              <a:sym typeface="Arial Unicode MS"/>
            </a:endParaRPr>
          </a:p>
          <a:p>
            <a:pPr defTabSz="4572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endParaRPr lang="en-US" dirty="0">
              <a:ea typeface="Arial Unicode MS"/>
              <a:cs typeface="Arial Unicode MS"/>
              <a:sym typeface="Arial Unicode MS"/>
            </a:endParaRPr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397CD5E5-110D-46C4-A06E-FCF9C89FA2AE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3715361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DB6-1DCF-4110-9B81-567C255CB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b="1" dirty="0"/>
              <a:t>Recommendation for neuraxial anesthesia and anticoagulant drug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1158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0216-BF95-4367-B384-4DCE77658D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Spinal and epidural hematoma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45B39-4CC0-423D-B2F5-AE53134FA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4845"/>
          </a:xfrm>
        </p:spPr>
        <p:txBody>
          <a:bodyPr>
            <a:normAutofit/>
          </a:bodyPr>
          <a:lstStyle/>
          <a:p>
            <a:pPr marL="0" indent="0" defTabSz="514094">
              <a:spcBef>
                <a:spcPts val="3600"/>
              </a:spcBef>
              <a:buSzTx/>
              <a:buNone/>
              <a:defRPr sz="33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3900" dirty="0"/>
              <a:t>Risk factor</a:t>
            </a:r>
          </a:p>
          <a:p>
            <a:pPr marL="1031681" lvl="1" indent="-386013" defTabSz="514094">
              <a:spcBef>
                <a:spcPts val="3600"/>
              </a:spcBef>
              <a:defRPr sz="33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800" dirty="0"/>
              <a:t>Age (abnormalities of the spinal cord or vertebral column)</a:t>
            </a:r>
          </a:p>
          <a:p>
            <a:pPr marL="1031681" lvl="1" indent="-386013" defTabSz="514094">
              <a:spcBef>
                <a:spcPts val="3600"/>
              </a:spcBef>
              <a:defRPr sz="33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800" dirty="0"/>
              <a:t>The presence of an underlying coagulopathy </a:t>
            </a:r>
          </a:p>
          <a:p>
            <a:pPr marL="1031681" lvl="1" indent="-386013" defTabSz="514094">
              <a:spcBef>
                <a:spcPts val="3600"/>
              </a:spcBef>
              <a:defRPr sz="33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800" dirty="0"/>
              <a:t>Difficult needle placement</a:t>
            </a:r>
          </a:p>
          <a:p>
            <a:pPr marL="1031681" lvl="1" indent="-386013" defTabSz="514094">
              <a:spcBef>
                <a:spcPts val="3600"/>
              </a:spcBef>
              <a:defRPr sz="33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800" dirty="0"/>
              <a:t>Indwelling catheter</a:t>
            </a:r>
          </a:p>
        </p:txBody>
      </p:sp>
      <p:sp>
        <p:nvSpPr>
          <p:cNvPr id="6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FA85CDB8-5E48-4FC0-9803-E54E46071D12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36159902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BB1B-B3CE-4FDD-8351-21FEB9E260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Recommendations for warfarin : </a:t>
            </a:r>
            <a:br>
              <a:rPr lang="en-US" b="1" dirty="0"/>
            </a:br>
            <a:r>
              <a:rPr lang="en-US" b="1" dirty="0"/>
              <a:t>ASRA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656A0-B176-4514-A08B-9FD5863B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be stopped (</a:t>
            </a:r>
            <a:r>
              <a:rPr lang="en-US" dirty="0">
                <a:solidFill>
                  <a:srgbClr val="C00000"/>
                </a:solidFill>
              </a:rPr>
              <a:t>ideally 4-5 days</a:t>
            </a:r>
            <a:r>
              <a:rPr lang="en-US" dirty="0"/>
              <a:t>) and the </a:t>
            </a:r>
            <a:r>
              <a:rPr lang="en-US" dirty="0">
                <a:solidFill>
                  <a:srgbClr val="C00000"/>
                </a:solidFill>
              </a:rPr>
              <a:t>INR must be normalized </a:t>
            </a:r>
            <a:r>
              <a:rPr lang="en-US" dirty="0"/>
              <a:t>before initiation of neuraxial block (Grade 1B).</a:t>
            </a:r>
          </a:p>
          <a:p>
            <a:endParaRPr lang="en-US" dirty="0"/>
          </a:p>
          <a:p>
            <a:r>
              <a:rPr lang="en-US" dirty="0"/>
              <a:t>In patients receiving an initial dose of warfarin, </a:t>
            </a:r>
            <a:r>
              <a:rPr lang="en-US" dirty="0">
                <a:solidFill>
                  <a:srgbClr val="C00000"/>
                </a:solidFill>
              </a:rPr>
              <a:t>INR should be checked </a:t>
            </a:r>
            <a:r>
              <a:rPr lang="en-US" dirty="0"/>
              <a:t>before neuraxial block if the ﬁrst dose was given </a:t>
            </a:r>
            <a:r>
              <a:rPr lang="en-US" dirty="0">
                <a:solidFill>
                  <a:srgbClr val="FF0000"/>
                </a:solidFill>
              </a:rPr>
              <a:t>more than 24 </a:t>
            </a:r>
            <a:r>
              <a:rPr lang="en-US" dirty="0" err="1">
                <a:solidFill>
                  <a:srgbClr val="FF0000"/>
                </a:solidFill>
              </a:rPr>
              <a:t>hrs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(Grade 2C). </a:t>
            </a:r>
          </a:p>
          <a:p>
            <a:endParaRPr lang="en-US" dirty="0"/>
          </a:p>
          <a:p>
            <a:r>
              <a:rPr lang="en-US" dirty="0"/>
              <a:t>Low-dose warfarin therapy, INR be </a:t>
            </a:r>
            <a:r>
              <a:rPr lang="en-US" dirty="0">
                <a:solidFill>
                  <a:srgbClr val="C00000"/>
                </a:solidFill>
              </a:rPr>
              <a:t>monitored on a daily basis    </a:t>
            </a:r>
            <a:r>
              <a:rPr lang="en-US" dirty="0"/>
              <a:t>(Grade 2C). </a:t>
            </a:r>
            <a:endParaRPr lang="th-TH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2FE1DBF2-F435-4696-98E3-D04F63E729E1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2880577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EAE3-3B10-422E-B996-895B9CA7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Recommendations for warfarin : </a:t>
            </a:r>
            <a:br>
              <a:rPr lang="en-US" b="1" dirty="0"/>
            </a:br>
            <a:r>
              <a:rPr lang="en-US" b="1" dirty="0"/>
              <a:t>ASRA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F57B-0CD6-43DC-B23B-9E6551AC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Thromboprophylaxis</a:t>
            </a:r>
            <a:r>
              <a:rPr lang="en-US" sz="3200" dirty="0"/>
              <a:t> with warfarin is </a:t>
            </a:r>
            <a:r>
              <a:rPr lang="en-US" sz="3200" dirty="0" err="1"/>
              <a:t>initiated,neuraxial</a:t>
            </a:r>
            <a:r>
              <a:rPr lang="en-US" sz="3200" dirty="0"/>
              <a:t> catheters should be removed when the </a:t>
            </a:r>
            <a:r>
              <a:rPr lang="en-US" sz="3200" dirty="0">
                <a:solidFill>
                  <a:srgbClr val="C00000"/>
                </a:solidFill>
              </a:rPr>
              <a:t>INR is less than 1.5. </a:t>
            </a:r>
            <a:r>
              <a:rPr lang="en-US" sz="3200" dirty="0"/>
              <a:t>neurologic assessment be continued for </a:t>
            </a:r>
            <a:r>
              <a:rPr lang="en-US" sz="3200" dirty="0">
                <a:solidFill>
                  <a:srgbClr val="C00000"/>
                </a:solidFill>
              </a:rPr>
              <a:t>at least 24 </a:t>
            </a:r>
            <a:r>
              <a:rPr lang="en-US" sz="3200" dirty="0" err="1">
                <a:solidFill>
                  <a:srgbClr val="C00000"/>
                </a:solidFill>
              </a:rPr>
              <a:t>hrs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(Grade 2C). </a:t>
            </a:r>
          </a:p>
          <a:p>
            <a:endParaRPr lang="en-US" sz="3200" dirty="0"/>
          </a:p>
          <a:p>
            <a:r>
              <a:rPr lang="en-US" sz="3200" dirty="0"/>
              <a:t>INR greater than </a:t>
            </a:r>
            <a:r>
              <a:rPr lang="en-US" sz="3200" dirty="0">
                <a:solidFill>
                  <a:srgbClr val="C00000"/>
                </a:solidFill>
              </a:rPr>
              <a:t>1.5 but less than 3</a:t>
            </a:r>
            <a:r>
              <a:rPr lang="en-US" sz="3200" dirty="0"/>
              <a:t>, removal of catheters should be done with caution (Grade 2C). neurologic status be assessed until the </a:t>
            </a:r>
            <a:r>
              <a:rPr lang="en-US" sz="3200" dirty="0">
                <a:solidFill>
                  <a:srgbClr val="FF0000"/>
                </a:solidFill>
              </a:rPr>
              <a:t>INR has stabilized</a:t>
            </a:r>
            <a:r>
              <a:rPr lang="en-US" sz="3200" dirty="0"/>
              <a:t>(Grade 1C). </a:t>
            </a:r>
            <a:endParaRPr lang="th-TH" sz="3200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A3AF929A-B8D5-4849-B188-51673D6AA80B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1698061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9390-EB12-48C1-B23A-4120662CF9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Recommendations for warfarin : </a:t>
            </a:r>
            <a:br>
              <a:rPr lang="en-US" b="1" dirty="0"/>
            </a:br>
            <a:r>
              <a:rPr lang="en-US" b="1" dirty="0"/>
              <a:t>ASRA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75C9-84EF-41EA-843D-B1F619386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INR greater than 3</a:t>
            </a:r>
            <a:r>
              <a:rPr lang="en-US" sz="3200" dirty="0"/>
              <a:t>, warfarin dose be held in patients with indwelling neuraxial catheters (Grade 1A). </a:t>
            </a:r>
            <a:endParaRPr lang="th-TH" sz="3200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5EA90E6E-FD45-4845-B7F7-44BCE0EF5BE5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1314144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10CA-7CDF-4D19-A677-C97BEBD9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Recommendations for warfarin : </a:t>
            </a:r>
            <a:br>
              <a:rPr lang="en-US" b="1" dirty="0"/>
            </a:br>
            <a:r>
              <a:rPr lang="en-US" b="1" dirty="0"/>
              <a:t>ASRA 2015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C154-0B0D-4B27-94ED-CB28DA12D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Should be stopped </a:t>
            </a:r>
            <a:r>
              <a:rPr lang="en-US" sz="3200" dirty="0">
                <a:solidFill>
                  <a:srgbClr val="FF0000"/>
                </a:solidFill>
              </a:rPr>
              <a:t>for 5 days and the INR normalized </a:t>
            </a:r>
            <a:r>
              <a:rPr lang="en-US" sz="3200" dirty="0"/>
              <a:t>before high- and intermediate-risk pain procedures. </a:t>
            </a:r>
          </a:p>
          <a:p>
            <a:endParaRPr lang="en-US" sz="3200" dirty="0"/>
          </a:p>
          <a:p>
            <a:r>
              <a:rPr lang="en-US" sz="3200" dirty="0"/>
              <a:t> After the procedure, warfarin can be </a:t>
            </a:r>
            <a:r>
              <a:rPr lang="en-US" sz="3200" dirty="0">
                <a:solidFill>
                  <a:srgbClr val="FF0000"/>
                </a:solidFill>
              </a:rPr>
              <a:t>restarted the next day.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“bridge therapy” </a:t>
            </a:r>
            <a:r>
              <a:rPr lang="en-US" sz="3200" dirty="0"/>
              <a:t>with low-molecular-weight heparin (LMWH) can be instituted in patients who are at high risk for thrombosis.</a:t>
            </a:r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C8F5B9AC-4B78-4514-AB1A-72F9E6FE2D6E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2796762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A303-E3ED-4BA6-8D1A-0CE4244F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377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Recommendation of the patient receiving UFH : ARSA 2010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07CD-FD0E-44A7-AFB8-E447D7518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is </a:t>
            </a:r>
            <a:r>
              <a:rPr lang="en-US" sz="3200" dirty="0">
                <a:solidFill>
                  <a:srgbClr val="FF0000"/>
                </a:solidFill>
              </a:rPr>
              <a:t>no contraindication </a:t>
            </a:r>
            <a:r>
              <a:rPr lang="en-US" sz="3200" dirty="0"/>
              <a:t>of neuraxial techniques in patients receiving subcutaneous UFH with dosing regimens of </a:t>
            </a:r>
            <a:r>
              <a:rPr lang="en-US" sz="3200" dirty="0">
                <a:solidFill>
                  <a:srgbClr val="FF0000"/>
                </a:solidFill>
              </a:rPr>
              <a:t>5000 U twice daily.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In patients receiving doses </a:t>
            </a:r>
            <a:r>
              <a:rPr lang="en-US" sz="3200" dirty="0">
                <a:solidFill>
                  <a:srgbClr val="FF0000"/>
                </a:solidFill>
              </a:rPr>
              <a:t>greater than 10,000 U of UFH daily or more than twice daily</a:t>
            </a:r>
            <a:r>
              <a:rPr lang="en-US" sz="3200" dirty="0"/>
              <a:t>, the risk and beneﬁts of thrice-daily UFH be assessed on an </a:t>
            </a:r>
            <a:r>
              <a:rPr lang="en-US" sz="3200" dirty="0">
                <a:solidFill>
                  <a:srgbClr val="FF0000"/>
                </a:solidFill>
              </a:rPr>
              <a:t>individual basis and facilitate detection of new/progressive </a:t>
            </a:r>
            <a:r>
              <a:rPr lang="en-US" sz="3200" dirty="0" err="1">
                <a:solidFill>
                  <a:srgbClr val="FF0000"/>
                </a:solidFill>
              </a:rPr>
              <a:t>neurodeﬁcits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(Grade 2C).</a:t>
            </a:r>
            <a:endParaRPr lang="th-TH" sz="3200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7F5188E6-42A5-40F5-A2FB-DCFCAAC465CC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2100283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1F90-4E09-47C6-9C45-458B4252E7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Recommendation of the patient receiving UFH : ARSA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E83B-7540-4C50-B0C7-09882BC64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receiving heparin for </a:t>
            </a:r>
            <a:r>
              <a:rPr lang="en-US" dirty="0">
                <a:solidFill>
                  <a:srgbClr val="FF0000"/>
                </a:solidFill>
              </a:rPr>
              <a:t>more than 4 days </a:t>
            </a:r>
            <a:r>
              <a:rPr lang="en-US" dirty="0"/>
              <a:t>have a platelet count assessed before neuraxial block and catheter removal (Grade 1C). </a:t>
            </a:r>
            <a:endParaRPr lang="th-TH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51EEF80D-0210-4523-A16B-94E0090777EA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714369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7133-8BAB-4883-A522-025630DB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4585"/>
            <a:ext cx="10515600" cy="3952377"/>
          </a:xfrm>
        </p:spPr>
        <p:txBody>
          <a:bodyPr>
            <a:normAutofit/>
          </a:bodyPr>
          <a:lstStyle/>
          <a:p>
            <a:pPr lvl="1"/>
            <a:endParaRPr lang="en-US" sz="3200" dirty="0"/>
          </a:p>
          <a:p>
            <a:pPr lvl="1"/>
            <a:r>
              <a:rPr lang="en-US" sz="3200" dirty="0"/>
              <a:t>Avoid the technique in patients with other coagulopathies. </a:t>
            </a:r>
          </a:p>
          <a:p>
            <a:pPr lvl="1"/>
            <a:r>
              <a:rPr lang="en-US" sz="3200" dirty="0"/>
              <a:t>Delay heparin administration for </a:t>
            </a:r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err="1">
                <a:solidFill>
                  <a:srgbClr val="FF0000"/>
                </a:solidFill>
              </a:rPr>
              <a:t>hr</a:t>
            </a:r>
            <a:r>
              <a:rPr lang="en-US" sz="3200" dirty="0">
                <a:solidFill>
                  <a:srgbClr val="FF0000"/>
                </a:solidFill>
              </a:rPr>
              <a:t> after needle placement</a:t>
            </a:r>
            <a:r>
              <a:rPr lang="en-US" sz="3200" dirty="0"/>
              <a:t>. </a:t>
            </a:r>
          </a:p>
          <a:p>
            <a:pPr lvl="1"/>
            <a:r>
              <a:rPr lang="en-US" sz="3200" dirty="0"/>
              <a:t>Remove indwelling catheters </a:t>
            </a:r>
            <a:r>
              <a:rPr lang="en-US" sz="3200" dirty="0">
                <a:solidFill>
                  <a:srgbClr val="FF0000"/>
                </a:solidFill>
              </a:rPr>
              <a:t>2 to 4 </a:t>
            </a:r>
            <a:r>
              <a:rPr lang="en-US" sz="3200" dirty="0" err="1">
                <a:solidFill>
                  <a:srgbClr val="FF0000"/>
                </a:solidFill>
              </a:rPr>
              <a:t>hrs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after the last heparin dose and assess the patient’s coagulation status; </a:t>
            </a:r>
            <a:r>
              <a:rPr lang="en-US" sz="3200" dirty="0">
                <a:solidFill>
                  <a:srgbClr val="FF0000"/>
                </a:solidFill>
              </a:rPr>
              <a:t>re-heparin 1 </a:t>
            </a:r>
            <a:r>
              <a:rPr lang="en-US" sz="3200" dirty="0" err="1">
                <a:solidFill>
                  <a:srgbClr val="FF0000"/>
                </a:solidFill>
              </a:rPr>
              <a:t>hr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after catheter removal.</a:t>
            </a:r>
            <a:endParaRPr lang="th-TH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03C3A-91E8-4EA6-89CA-A0D824572C04}"/>
              </a:ext>
            </a:extLst>
          </p:cNvPr>
          <p:cNvSpPr txBox="1"/>
          <p:nvPr/>
        </p:nvSpPr>
        <p:spPr>
          <a:xfrm>
            <a:off x="504967" y="272955"/>
            <a:ext cx="1120481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Combining neuraxial techniques with intraoperative anticoagulation with heparin during vascular surgery is acceptable with the following recommendations </a:t>
            </a:r>
            <a:r>
              <a:rPr lang="en-US" b="1" dirty="0"/>
              <a:t>(Grade 1A)</a:t>
            </a:r>
          </a:p>
        </p:txBody>
      </p:sp>
      <p:sp>
        <p:nvSpPr>
          <p:cNvPr id="7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CC3021EC-5F4F-425C-8C7F-9075A612BBE2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3776229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3C0-A63D-4A75-A15F-9B63796C23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Recommendation of the patient receiving IV heparin 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3E98-5C5A-4ADB-A9CD-F58FEF57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 heparin should be stopped for </a:t>
            </a:r>
            <a:r>
              <a:rPr lang="en-US" dirty="0">
                <a:solidFill>
                  <a:srgbClr val="FF0000"/>
                </a:solidFill>
              </a:rPr>
              <a:t>at least 4 hours </a:t>
            </a:r>
            <a:r>
              <a:rPr lang="en-US" dirty="0"/>
              <a:t>before a low,  medium, or high-risk procedure is performed.</a:t>
            </a:r>
          </a:p>
          <a:p>
            <a:endParaRPr lang="en-US" dirty="0"/>
          </a:p>
          <a:p>
            <a:r>
              <a:rPr lang="en-US" dirty="0"/>
              <a:t>Started a </a:t>
            </a:r>
            <a:r>
              <a:rPr lang="en-US" dirty="0">
                <a:solidFill>
                  <a:srgbClr val="FF0000"/>
                </a:solidFill>
              </a:rPr>
              <a:t>minimum of 2 hours </a:t>
            </a:r>
            <a:r>
              <a:rPr lang="en-US" dirty="0"/>
              <a:t>after a pain procedure. If a moderate- or high-risk procedure was bloody, then a </a:t>
            </a:r>
            <a:r>
              <a:rPr lang="en-US" dirty="0">
                <a:solidFill>
                  <a:srgbClr val="FF0000"/>
                </a:solidFill>
              </a:rPr>
              <a:t>24-hour interval </a:t>
            </a:r>
            <a:r>
              <a:rPr lang="en-US" dirty="0"/>
              <a:t>should be observed. </a:t>
            </a:r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50B3E2A4-5838-483D-BDB4-B38FB07ADDFD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2052549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BE69-FD49-4DD5-92AD-4166E2C884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Recommendation of the patient receiving subcutaneous heparin 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D69F2-C399-4AA9-9E1C-7FD608F91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Subcutaneous heparin should be </a:t>
            </a:r>
            <a:r>
              <a:rPr lang="en-US" sz="3200" dirty="0">
                <a:solidFill>
                  <a:srgbClr val="FF0000"/>
                </a:solidFill>
              </a:rPr>
              <a:t>discontinued a minimum of 8 to 10 </a:t>
            </a:r>
            <a:r>
              <a:rPr lang="en-US" sz="3200" dirty="0"/>
              <a:t>hours before pain procedures.</a:t>
            </a:r>
          </a:p>
          <a:p>
            <a:endParaRPr lang="en-US" sz="3200" dirty="0"/>
          </a:p>
          <a:p>
            <a:r>
              <a:rPr lang="en-US" sz="3200" dirty="0"/>
              <a:t>Subcutaneous heparin can be </a:t>
            </a:r>
            <a:r>
              <a:rPr lang="en-US" sz="3200" dirty="0">
                <a:solidFill>
                  <a:srgbClr val="FF0000"/>
                </a:solidFill>
              </a:rPr>
              <a:t>restarted a minimum of 2 hours </a:t>
            </a:r>
            <a:r>
              <a:rPr lang="en-US" sz="3200" dirty="0"/>
              <a:t>after the pain procedure. </a:t>
            </a:r>
            <a:endParaRPr lang="th-TH" sz="3200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2215B793-D850-4246-8B0B-E8D1D66107B1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2169170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6FFB-0D7B-498E-B8A2-BF32267E8D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Recommendation of the patient receiving LMWH : ARSA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9544D-8CCE-4C06-9E50-F9DFCF951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Preoperative LMWH </a:t>
            </a:r>
            <a:r>
              <a:rPr lang="en-US" sz="3200" dirty="0" err="1"/>
              <a:t>thromboprophylaxis</a:t>
            </a:r>
            <a:r>
              <a:rPr lang="en-US" sz="3200" dirty="0"/>
              <a:t>, needle placement should occur at least </a:t>
            </a:r>
            <a:r>
              <a:rPr lang="en-US" sz="3200" dirty="0">
                <a:solidFill>
                  <a:srgbClr val="FF0000"/>
                </a:solidFill>
              </a:rPr>
              <a:t>10 to 12 </a:t>
            </a:r>
            <a:r>
              <a:rPr lang="en-US" sz="3200" dirty="0" err="1">
                <a:solidFill>
                  <a:srgbClr val="FF0000"/>
                </a:solidFill>
              </a:rPr>
              <a:t>hrs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after the LMWH dose (Grade 1C).</a:t>
            </a:r>
          </a:p>
          <a:p>
            <a:endParaRPr lang="en-US" sz="3200" dirty="0"/>
          </a:p>
          <a:p>
            <a:r>
              <a:rPr lang="en-US" sz="3200" dirty="0"/>
              <a:t>Enoxaparin 1 mg/kg every 12 </a:t>
            </a:r>
            <a:r>
              <a:rPr lang="en-US" sz="3200" dirty="0" err="1"/>
              <a:t>hrs</a:t>
            </a:r>
            <a:r>
              <a:rPr lang="en-US" sz="3200" dirty="0"/>
              <a:t>, enoxaparin 1.5 mg/kg daily, delay of at </a:t>
            </a:r>
            <a:r>
              <a:rPr lang="en-US" sz="3200" dirty="0">
                <a:solidFill>
                  <a:srgbClr val="FF0000"/>
                </a:solidFill>
              </a:rPr>
              <a:t>least 24 </a:t>
            </a:r>
            <a:r>
              <a:rPr lang="en-US" sz="3200" dirty="0" err="1">
                <a:solidFill>
                  <a:srgbClr val="FF0000"/>
                </a:solidFill>
              </a:rPr>
              <a:t>hrs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before needle insertion (Grade 1C). </a:t>
            </a:r>
          </a:p>
          <a:p>
            <a:endParaRPr lang="en-US" sz="3200" dirty="0"/>
          </a:p>
          <a:p>
            <a:r>
              <a:rPr lang="en-US" sz="3200" dirty="0"/>
              <a:t>In patients administered a dose of LMWH </a:t>
            </a:r>
            <a:r>
              <a:rPr lang="en-US" sz="3200" dirty="0">
                <a:solidFill>
                  <a:srgbClr val="FF0000"/>
                </a:solidFill>
              </a:rPr>
              <a:t>2 </a:t>
            </a:r>
            <a:r>
              <a:rPr lang="en-US" sz="3200" dirty="0" err="1">
                <a:solidFill>
                  <a:srgbClr val="FF0000"/>
                </a:solidFill>
              </a:rPr>
              <a:t>hrs</a:t>
            </a:r>
            <a:r>
              <a:rPr lang="en-US" sz="3200" dirty="0">
                <a:solidFill>
                  <a:srgbClr val="FF0000"/>
                </a:solidFill>
              </a:rPr>
              <a:t> preoperatively</a:t>
            </a:r>
            <a:r>
              <a:rPr lang="en-US" sz="3200" dirty="0"/>
              <a:t>, we recommend against a neuraxial techniques (Grade 1A). </a:t>
            </a:r>
            <a:endParaRPr lang="th-TH" sz="3200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68A171FD-25CF-4AFB-A783-8B004E874AAE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207736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581F-4BBA-4342-9DE1-56E0C9E1B8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Spinal and epidural hematoma</a:t>
            </a:r>
            <a:endParaRPr lang="th-TH" dirty="0"/>
          </a:p>
        </p:txBody>
      </p:sp>
      <p:pic>
        <p:nvPicPr>
          <p:cNvPr id="1028" name="Picture 4" descr="ผลการค้นหารูปภาพสำหรับ epidural space">
            <a:extLst>
              <a:ext uri="{FF2B5EF4-FFF2-40B4-BE49-F238E27FC236}">
                <a16:creationId xmlns:a16="http://schemas.microsoft.com/office/drawing/2014/main" id="{A3E807E2-63B6-4B59-8501-B3F7BB5EA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43" y="2057676"/>
            <a:ext cx="6381336" cy="42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525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5255-5881-4C6D-B416-A1A0D77085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LMWH : ARSA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1ABA1-43AC-4CB2-A024-F77CA2C6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Postoperative LMWH(Grade 1C).</a:t>
            </a:r>
          </a:p>
          <a:p>
            <a:pPr lvl="1"/>
            <a:r>
              <a:rPr lang="en-US" sz="2800" dirty="0"/>
              <a:t>Twice-daily dosing</a:t>
            </a:r>
          </a:p>
          <a:p>
            <a:pPr lvl="2"/>
            <a:r>
              <a:rPr lang="en-US" sz="2400" dirty="0"/>
              <a:t>The ﬁrst dose of LMWH should be administered </a:t>
            </a:r>
            <a:r>
              <a:rPr lang="en-US" sz="2400" dirty="0">
                <a:solidFill>
                  <a:srgbClr val="FF0000"/>
                </a:solidFill>
              </a:rPr>
              <a:t>no earlier than 24 </a:t>
            </a:r>
            <a:r>
              <a:rPr lang="en-US" sz="2400" dirty="0" err="1">
                <a:solidFill>
                  <a:srgbClr val="FF0000"/>
                </a:solidFill>
              </a:rPr>
              <a:t>hrs</a:t>
            </a:r>
            <a:endParaRPr lang="en-US" sz="2400" dirty="0">
              <a:solidFill>
                <a:srgbClr val="FF0000"/>
              </a:solidFill>
            </a:endParaRPr>
          </a:p>
          <a:p>
            <a:pPr lvl="2"/>
            <a:r>
              <a:rPr lang="en-US" sz="2400" dirty="0"/>
              <a:t>If a continuous technique is selected, the epidural catheter may be left indwelling overnight, but must be </a:t>
            </a:r>
            <a:r>
              <a:rPr lang="en-US" sz="2400" dirty="0">
                <a:solidFill>
                  <a:srgbClr val="C00000"/>
                </a:solidFill>
              </a:rPr>
              <a:t>removed before the ﬁrst dose of LMWH.</a:t>
            </a:r>
          </a:p>
          <a:p>
            <a:pPr lvl="2"/>
            <a:r>
              <a:rPr lang="en-US" sz="2400" dirty="0"/>
              <a:t>Administration of LMWH should be </a:t>
            </a:r>
            <a:r>
              <a:rPr lang="en-US" sz="2400" dirty="0">
                <a:solidFill>
                  <a:srgbClr val="C00000"/>
                </a:solidFill>
              </a:rPr>
              <a:t>delayed for 2 </a:t>
            </a:r>
            <a:r>
              <a:rPr lang="en-US" sz="2400" dirty="0" err="1">
                <a:solidFill>
                  <a:srgbClr val="C00000"/>
                </a:solidFill>
              </a:rPr>
              <a:t>hrs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after catheter removal. 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41479914-AE4D-4BAF-97AA-CB7454DEB983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25695466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BCF0-733F-4D18-A5B6-8E873CA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LMWH : ARSA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00CEE-2AB1-4010-A880-059DB70CF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Postoperative LMWH(Grade 1C).</a:t>
            </a:r>
          </a:p>
          <a:p>
            <a:pPr lvl="1"/>
            <a:r>
              <a:rPr lang="en-US" sz="2800" dirty="0"/>
              <a:t>Single-daily dosing</a:t>
            </a:r>
          </a:p>
          <a:p>
            <a:pPr lvl="2"/>
            <a:r>
              <a:rPr lang="en-US" sz="2400" dirty="0"/>
              <a:t>The ﬁrst post-operative LMWH dose should be administered </a:t>
            </a:r>
            <a:r>
              <a:rPr lang="en-US" sz="2400" dirty="0">
                <a:solidFill>
                  <a:srgbClr val="C00000"/>
                </a:solidFill>
              </a:rPr>
              <a:t>6 to 8 </a:t>
            </a:r>
            <a:r>
              <a:rPr lang="en-US" sz="2400" dirty="0" err="1">
                <a:solidFill>
                  <a:srgbClr val="C00000"/>
                </a:solidFill>
              </a:rPr>
              <a:t>hrs</a:t>
            </a:r>
            <a:endParaRPr lang="en-US" sz="2400" dirty="0">
              <a:solidFill>
                <a:srgbClr val="C00000"/>
              </a:solidFill>
            </a:endParaRPr>
          </a:p>
          <a:p>
            <a:pPr lvl="2"/>
            <a:r>
              <a:rPr lang="en-US" sz="2400" dirty="0"/>
              <a:t>The second postoperative dose should occur </a:t>
            </a:r>
            <a:r>
              <a:rPr lang="en-US" sz="2400" dirty="0">
                <a:solidFill>
                  <a:srgbClr val="C00000"/>
                </a:solidFill>
              </a:rPr>
              <a:t>no sooner than24 </a:t>
            </a:r>
            <a:r>
              <a:rPr lang="en-US" sz="2400" dirty="0" err="1">
                <a:solidFill>
                  <a:srgbClr val="C00000"/>
                </a:solidFill>
              </a:rPr>
              <a:t>hrs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after the ﬁrst dose.</a:t>
            </a:r>
          </a:p>
          <a:p>
            <a:pPr lvl="2"/>
            <a:r>
              <a:rPr lang="en-US" sz="2400" dirty="0"/>
              <a:t>Indwelling neuraxial catheters may be safely maintained.</a:t>
            </a:r>
          </a:p>
          <a:p>
            <a:pPr lvl="2"/>
            <a:r>
              <a:rPr lang="en-US" sz="2400" dirty="0"/>
              <a:t>The catheter should be </a:t>
            </a:r>
            <a:r>
              <a:rPr lang="en-US" sz="2400" dirty="0">
                <a:solidFill>
                  <a:srgbClr val="C00000"/>
                </a:solidFill>
              </a:rPr>
              <a:t>removed a minimum of 10 to 12 </a:t>
            </a:r>
            <a:r>
              <a:rPr lang="en-US" sz="2400" dirty="0" err="1">
                <a:solidFill>
                  <a:srgbClr val="C00000"/>
                </a:solidFill>
              </a:rPr>
              <a:t>hrs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after the last dose of LMWH.</a:t>
            </a:r>
          </a:p>
          <a:p>
            <a:pPr lvl="2"/>
            <a:r>
              <a:rPr lang="en-US" sz="2400" dirty="0"/>
              <a:t>Subsequent LMWH dosing should occur a minimum of </a:t>
            </a:r>
            <a:r>
              <a:rPr lang="en-US" sz="2400" dirty="0">
                <a:solidFill>
                  <a:srgbClr val="C00000"/>
                </a:solidFill>
              </a:rPr>
              <a:t>2 </a:t>
            </a:r>
            <a:r>
              <a:rPr lang="en-US" sz="2400" dirty="0" err="1">
                <a:solidFill>
                  <a:srgbClr val="C00000"/>
                </a:solidFill>
              </a:rPr>
              <a:t>hrs</a:t>
            </a:r>
            <a:r>
              <a:rPr lang="en-US" sz="2400" dirty="0">
                <a:solidFill>
                  <a:srgbClr val="C00000"/>
                </a:solidFill>
              </a:rPr>
              <a:t> after catheter removal.   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CE5CFCDE-8700-4329-90F1-45D0B3156D33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22206538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72D9-89C9-44CE-8A35-CB97804E2F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LMWH 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8895E-B423-40A0-84BE-441B837B2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12-hour interval </a:t>
            </a:r>
            <a:r>
              <a:rPr lang="en-US" dirty="0"/>
              <a:t>between stoppage of a prophylactic dose of enoxaparin (except when the dose is 1mg/kg).</a:t>
            </a:r>
          </a:p>
          <a:p>
            <a:endParaRPr lang="en-US" dirty="0"/>
          </a:p>
          <a:p>
            <a:r>
              <a:rPr lang="en-US" dirty="0"/>
              <a:t>Therapeutic dose of enoxaparin (1 mg/kg) is used, </a:t>
            </a:r>
            <a:r>
              <a:rPr lang="en-US" dirty="0">
                <a:solidFill>
                  <a:srgbClr val="C00000"/>
                </a:solidFill>
              </a:rPr>
              <a:t>24-hour interval </a:t>
            </a:r>
            <a:r>
              <a:rPr lang="en-US" dirty="0"/>
              <a:t>between discontinuation of the drug and a pain procedure.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 LMWH can be resumed </a:t>
            </a:r>
            <a:r>
              <a:rPr lang="en-US" dirty="0">
                <a:solidFill>
                  <a:srgbClr val="C00000"/>
                </a:solidFill>
              </a:rPr>
              <a:t>4 hours after a low-risk </a:t>
            </a:r>
            <a:r>
              <a:rPr lang="en-US" dirty="0"/>
              <a:t>pain procedure but </a:t>
            </a:r>
            <a:r>
              <a:rPr lang="en-US" dirty="0">
                <a:solidFill>
                  <a:srgbClr val="C00000"/>
                </a:solidFill>
              </a:rPr>
              <a:t>12 to 24 hours after medium- </a:t>
            </a:r>
            <a:r>
              <a:rPr lang="en-US" dirty="0"/>
              <a:t>and high-risk pain procedures. </a:t>
            </a:r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164A70DF-4E2E-4E09-9DCF-30A71CF6C978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42141902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B094-D853-44C2-9665-41884688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365"/>
            <a:ext cx="10515600" cy="5474598"/>
          </a:xfrm>
        </p:spPr>
        <p:txBody>
          <a:bodyPr anchor="ctr"/>
          <a:lstStyle/>
          <a:p>
            <a:pPr marL="0" lvl="0" indent="0" algn="ctr">
              <a:buNone/>
            </a:pPr>
            <a:r>
              <a:rPr lang="en-US" sz="4400" b="1" dirty="0">
                <a:solidFill>
                  <a:prstClr val="black"/>
                </a:solidFill>
              </a:rPr>
              <a:t>Recommendation for neuraxial anesthesia and new anticoagulant drug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2108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305E-8CEA-485B-8FF5-F3902ACB67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New anticoagulant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0E330-0A99-48D2-97BD-71E2EC45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defTabSz="549148">
              <a:spcBef>
                <a:spcPts val="3900"/>
              </a:spcBef>
              <a:buSzTx/>
              <a:buNone/>
              <a:defRPr sz="3572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dirty="0"/>
              <a:t>Factor </a:t>
            </a:r>
            <a:r>
              <a:rPr lang="en-US" dirty="0" err="1"/>
              <a:t>Xa</a:t>
            </a:r>
            <a:r>
              <a:rPr lang="en-US" dirty="0"/>
              <a:t> inhibitor</a:t>
            </a:r>
          </a:p>
          <a:p>
            <a:pPr marL="417830" indent="-417830" defTabSz="549148">
              <a:spcBef>
                <a:spcPts val="3900"/>
              </a:spcBef>
              <a:defRPr sz="3572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dirty="0"/>
              <a:t>Fondaparinux (</a:t>
            </a:r>
            <a:r>
              <a:rPr lang="en-US" dirty="0" err="1"/>
              <a:t>Arixtra</a:t>
            </a:r>
            <a:r>
              <a:rPr lang="en-US" dirty="0"/>
              <a:t>®)</a:t>
            </a:r>
          </a:p>
          <a:p>
            <a:pPr marL="417830" indent="-417830" defTabSz="549148">
              <a:spcBef>
                <a:spcPts val="3900"/>
              </a:spcBef>
              <a:defRPr sz="3572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dirty="0"/>
              <a:t>Rivaroxaban (Xarelto®) </a:t>
            </a:r>
          </a:p>
          <a:p>
            <a:pPr marL="417830" indent="-417830" defTabSz="549148">
              <a:spcBef>
                <a:spcPts val="3900"/>
              </a:spcBef>
              <a:defRPr sz="3572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dirty="0"/>
              <a:t>Apixaban (Eliquis®) </a:t>
            </a:r>
          </a:p>
          <a:p>
            <a:pPr marL="0" indent="0" defTabSz="549148">
              <a:spcBef>
                <a:spcPts val="3900"/>
              </a:spcBef>
              <a:buSzTx/>
              <a:buNone/>
              <a:defRPr sz="3572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dirty="0"/>
              <a:t>Direct thrombin inhibitor</a:t>
            </a:r>
          </a:p>
          <a:p>
            <a:pPr marL="417830" indent="-417830" defTabSz="549148">
              <a:spcBef>
                <a:spcPts val="3900"/>
              </a:spcBef>
              <a:defRPr sz="3572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dirty="0"/>
              <a:t>Dabigatran (Pradaxa®)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88344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A6C9-C40E-487E-A3E7-1BD957CEF2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fondaparinux : ARSA 2010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3CA4-48F9-4DC7-A74B-089CD95D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actual risk of spinal hematoma with fondaparinux is unknown.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of neuraxial techniques should occur under conditions used in clinical trials. If this is not feasible, an </a:t>
            </a:r>
            <a:r>
              <a:rPr lang="en-US" dirty="0">
                <a:solidFill>
                  <a:srgbClr val="FF0000"/>
                </a:solidFill>
              </a:rPr>
              <a:t>alternate method </a:t>
            </a:r>
            <a:r>
              <a:rPr lang="en-US" dirty="0"/>
              <a:t>of prophylaxis should be considered. </a:t>
            </a:r>
            <a:endParaRPr lang="th-TH" dirty="0"/>
          </a:p>
        </p:txBody>
      </p:sp>
      <p:sp>
        <p:nvSpPr>
          <p:cNvPr id="4" name="Reginal Anesthesia in the Patient Receiving Antithrombotic or Thrombolytic Therapy.ASAR 3rd edition Reg Anesth Pain Med 2010;35;64-101">
            <a:extLst>
              <a:ext uri="{FF2B5EF4-FFF2-40B4-BE49-F238E27FC236}">
                <a16:creationId xmlns:a16="http://schemas.microsoft.com/office/drawing/2014/main" id="{81F5BE93-F98F-40E8-8323-0704E93BDB10}"/>
              </a:ext>
            </a:extLst>
          </p:cNvPr>
          <p:cNvSpPr/>
          <p:nvPr/>
        </p:nvSpPr>
        <p:spPr>
          <a:xfrm>
            <a:off x="516835" y="6228773"/>
            <a:ext cx="1138361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/>
              <a:t>Reginal Anesthesia in the Patient Receiving Antithrombotic or Thrombolytic </a:t>
            </a:r>
            <a:r>
              <a:rPr dirty="0" err="1"/>
              <a:t>Therapy.AS</a:t>
            </a:r>
            <a:r>
              <a:rPr lang="en-US" dirty="0" err="1"/>
              <a:t>RA</a:t>
            </a:r>
            <a:r>
              <a:rPr dirty="0"/>
              <a:t> 3rd edition Reg </a:t>
            </a:r>
            <a:r>
              <a:rPr dirty="0" err="1"/>
              <a:t>Anesth</a:t>
            </a:r>
            <a:r>
              <a:rPr dirty="0"/>
              <a:t> Pain Med 2010</a:t>
            </a:r>
          </a:p>
        </p:txBody>
      </p:sp>
    </p:spTree>
    <p:extLst>
      <p:ext uri="{BB962C8B-B14F-4D97-AF65-F5344CB8AC3E}">
        <p14:creationId xmlns:p14="http://schemas.microsoft.com/office/powerpoint/2010/main" val="2403048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73FB-C79B-4B70-BE33-5A02ADC499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fondaparinux 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86F9-11E4-4A80-9765-6E56CACF3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half-life interval discontinuation of fondaparinux, This corresponds to </a:t>
            </a:r>
            <a:r>
              <a:rPr lang="en-US" dirty="0">
                <a:solidFill>
                  <a:srgbClr val="C00000"/>
                </a:solidFill>
              </a:rPr>
              <a:t>3 to 4 </a:t>
            </a:r>
            <a:r>
              <a:rPr lang="en-US">
                <a:solidFill>
                  <a:srgbClr val="C00000"/>
                </a:solidFill>
              </a:rPr>
              <a:t>days.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We recommend resuming the drug </a:t>
            </a:r>
            <a:r>
              <a:rPr lang="en-US" dirty="0">
                <a:solidFill>
                  <a:srgbClr val="C00000"/>
                </a:solidFill>
              </a:rPr>
              <a:t>after24 hours</a:t>
            </a:r>
            <a:r>
              <a:rPr lang="en-US" dirty="0"/>
              <a:t>, as fondaparinux has a very short onset of effect. </a:t>
            </a:r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1DD1BD7D-DED3-407A-B39C-1AC6B19C00AA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29385721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6CE0-D0E0-40D4-B793-013B249610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dabigatran 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EA36-B2D9-4B73-9B4A-C5F9F961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recommend a </a:t>
            </a:r>
            <a:r>
              <a:rPr lang="en-US" dirty="0">
                <a:solidFill>
                  <a:srgbClr val="FF0000"/>
                </a:solidFill>
              </a:rPr>
              <a:t>5 half-life </a:t>
            </a:r>
            <a:r>
              <a:rPr lang="en-US" dirty="0"/>
              <a:t>interval between discontinuation of dabigatran. This corresponds to </a:t>
            </a:r>
            <a:r>
              <a:rPr lang="en-US" dirty="0">
                <a:solidFill>
                  <a:srgbClr val="FF0000"/>
                </a:solidFill>
              </a:rPr>
              <a:t>4 to 5 days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For patients with </a:t>
            </a:r>
            <a:r>
              <a:rPr lang="en-US" dirty="0">
                <a:solidFill>
                  <a:srgbClr val="FF0000"/>
                </a:solidFill>
              </a:rPr>
              <a:t>end-stage renal disease</a:t>
            </a:r>
            <a:r>
              <a:rPr lang="en-US" dirty="0"/>
              <a:t>, we recommend a </a:t>
            </a:r>
            <a:r>
              <a:rPr lang="en-US" dirty="0">
                <a:solidFill>
                  <a:srgbClr val="FF0000"/>
                </a:solidFill>
              </a:rPr>
              <a:t>6-day</a:t>
            </a:r>
            <a:r>
              <a:rPr lang="en-US" dirty="0"/>
              <a:t> interval. (half-life increases to 28 hours)</a:t>
            </a:r>
          </a:p>
          <a:p>
            <a:endParaRPr lang="en-US" dirty="0"/>
          </a:p>
          <a:p>
            <a:r>
              <a:rPr lang="en-US" dirty="0"/>
              <a:t>We recommend a </a:t>
            </a:r>
            <a:r>
              <a:rPr lang="en-US" dirty="0">
                <a:solidFill>
                  <a:srgbClr val="FF0000"/>
                </a:solidFill>
              </a:rPr>
              <a:t>24-hour</a:t>
            </a:r>
            <a:r>
              <a:rPr lang="en-US" dirty="0"/>
              <a:t> interval after interventional before resumption of dabigatran. </a:t>
            </a:r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05520107-E345-49D1-8094-B19C974BDB25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1998266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DA68-8520-432D-AAC5-4F7B66EFAD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dabigatran 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C40C2-9657-458A-972C-4A264E253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risk of VTE is very high, dabigatran may be given </a:t>
            </a:r>
            <a:r>
              <a:rPr lang="en-US" dirty="0">
                <a:solidFill>
                  <a:srgbClr val="FF0000"/>
                </a:solidFill>
              </a:rPr>
              <a:t>12 hours </a:t>
            </a:r>
            <a:r>
              <a:rPr lang="en-US" dirty="0"/>
              <a:t>after the intervention.</a:t>
            </a:r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AE1FDB48-BB9B-43D3-8816-B1C53487D35E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28479023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AB1D-778F-495C-B27E-9DF1EF238C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rivaroxaban 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8260-3F38-429A-8E76-E634A081F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recommend a </a:t>
            </a:r>
            <a:r>
              <a:rPr lang="en-US" dirty="0">
                <a:solidFill>
                  <a:srgbClr val="FF0000"/>
                </a:solidFill>
              </a:rPr>
              <a:t>5 half-life </a:t>
            </a:r>
            <a:r>
              <a:rPr lang="en-US" dirty="0"/>
              <a:t>interval between discontinuation of rivaroxaban. This corresponds to </a:t>
            </a:r>
            <a:r>
              <a:rPr lang="en-US" dirty="0">
                <a:solidFill>
                  <a:srgbClr val="FF0000"/>
                </a:solidFill>
              </a:rPr>
              <a:t>3 days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recommend a </a:t>
            </a:r>
            <a:r>
              <a:rPr lang="en-US" dirty="0">
                <a:solidFill>
                  <a:srgbClr val="FF0000"/>
                </a:solidFill>
              </a:rPr>
              <a:t>24-hour </a:t>
            </a:r>
            <a:r>
              <a:rPr lang="en-US" dirty="0"/>
              <a:t>interval after interventional before resumption of rivaroxaban. </a:t>
            </a:r>
          </a:p>
          <a:p>
            <a:endParaRPr lang="en-US" dirty="0"/>
          </a:p>
          <a:p>
            <a:r>
              <a:rPr lang="en-US" dirty="0"/>
              <a:t>If the risk of VTE is very high, rivaroxaban may be given </a:t>
            </a:r>
            <a:r>
              <a:rPr lang="en-US" dirty="0">
                <a:solidFill>
                  <a:srgbClr val="FF0000"/>
                </a:solidFill>
              </a:rPr>
              <a:t>12 hours </a:t>
            </a:r>
            <a:r>
              <a:rPr lang="en-US" dirty="0"/>
              <a:t>after the intervention.</a:t>
            </a:r>
            <a:endParaRPr lang="th-TH" dirty="0"/>
          </a:p>
          <a:p>
            <a:endParaRPr lang="th-TH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E7DDBAD2-7F24-49EC-84D4-19C938007341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166521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EDB5-4E38-4157-88EB-CC2AC513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91"/>
            <a:ext cx="10515600" cy="18553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Spinal hematoma associated  with epidural or spinal anesthesia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F4249-9788-44A1-BA3F-D01F905B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7094"/>
            <a:ext cx="10515600" cy="3021497"/>
          </a:xfrm>
        </p:spPr>
        <p:txBody>
          <a:bodyPr>
            <a:normAutofit fontScale="85000" lnSpcReduction="20000"/>
          </a:bodyPr>
          <a:lstStyle/>
          <a:p>
            <a:pPr marL="375665" indent="-375665" defTabSz="432015">
              <a:spcBef>
                <a:spcPts val="3000"/>
              </a:spcBef>
              <a:defRPr sz="323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3000" dirty="0" err="1"/>
              <a:t>Vandermeulen</a:t>
            </a:r>
            <a:r>
              <a:rPr lang="en-US" sz="3000" dirty="0"/>
              <a:t> et al</a:t>
            </a:r>
          </a:p>
          <a:p>
            <a:pPr marL="375665" indent="-375665" defTabSz="432015">
              <a:spcBef>
                <a:spcPts val="3000"/>
              </a:spcBef>
              <a:defRPr sz="323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3000" dirty="0"/>
              <a:t>Retrospective Analysis of case report 1906-1994</a:t>
            </a:r>
          </a:p>
          <a:p>
            <a:pPr marL="375665" indent="-375665" defTabSz="432015">
              <a:spcBef>
                <a:spcPts val="3000"/>
              </a:spcBef>
              <a:defRPr sz="323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3000" dirty="0"/>
              <a:t>About 310,000 patients get epidural and spinal anesthesia</a:t>
            </a:r>
          </a:p>
          <a:p>
            <a:pPr marL="375665" indent="-375665" defTabSz="432015">
              <a:spcBef>
                <a:spcPts val="3000"/>
              </a:spcBef>
              <a:defRPr sz="323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3000" dirty="0"/>
              <a:t>61 case of spinal hematoma</a:t>
            </a:r>
          </a:p>
          <a:p>
            <a:pPr marL="375665" indent="-375665" defTabSz="432015">
              <a:spcBef>
                <a:spcPts val="3000"/>
              </a:spcBef>
              <a:defRPr sz="323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3000" dirty="0"/>
              <a:t>46/61 case received and epidural anesthesia</a:t>
            </a:r>
          </a:p>
          <a:p>
            <a:pPr marL="375665" indent="-375665" defTabSz="432015">
              <a:spcBef>
                <a:spcPts val="3000"/>
              </a:spcBef>
              <a:defRPr sz="3230"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dirty="0"/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2776A-481E-4294-AB9E-36DBBE5C857A}"/>
              </a:ext>
            </a:extLst>
          </p:cNvPr>
          <p:cNvSpPr txBox="1"/>
          <p:nvPr/>
        </p:nvSpPr>
        <p:spPr>
          <a:xfrm>
            <a:off x="139147" y="5903893"/>
            <a:ext cx="1191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800" dirty="0" err="1"/>
              <a:t>Vandermeulen</a:t>
            </a:r>
            <a:r>
              <a:rPr lang="en-US" sz="1800" dirty="0"/>
              <a:t> EP, Van </a:t>
            </a:r>
            <a:r>
              <a:rPr lang="en-US" sz="1800" dirty="0" err="1"/>
              <a:t>Aken</a:t>
            </a:r>
            <a:r>
              <a:rPr lang="en-US" sz="1800" dirty="0"/>
              <a:t> H, </a:t>
            </a:r>
            <a:r>
              <a:rPr lang="en-US" sz="1800" dirty="0" err="1"/>
              <a:t>Vermylen</a:t>
            </a:r>
            <a:r>
              <a:rPr lang="en-US" sz="1800" dirty="0"/>
              <a:t> J. Anticoagulants and spinal-epidural anesthesia. </a:t>
            </a:r>
            <a:r>
              <a:rPr lang="en-US" sz="1800" dirty="0" err="1"/>
              <a:t>Anesth</a:t>
            </a:r>
            <a:r>
              <a:rPr lang="en-US" sz="1800" dirty="0"/>
              <a:t> </a:t>
            </a:r>
            <a:r>
              <a:rPr lang="en-US" sz="1800" dirty="0" err="1"/>
              <a:t>Analg</a:t>
            </a:r>
            <a:r>
              <a:rPr lang="en-US" sz="1800" dirty="0"/>
              <a:t>. 1994;79:1165Y1177.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78296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8372-BC1E-4D6D-A65D-8619F0A9B1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Recommendation of the patient receiving apixaban : ARSA 2015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D9B6-D23B-4419-89FE-7DD18F9BC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recommend a </a:t>
            </a:r>
            <a:r>
              <a:rPr lang="en-US" dirty="0">
                <a:solidFill>
                  <a:srgbClr val="FF0000"/>
                </a:solidFill>
              </a:rPr>
              <a:t>5 half-life </a:t>
            </a:r>
            <a:r>
              <a:rPr lang="en-US" dirty="0"/>
              <a:t>interval between discontinuation of apixaban. This corresponds to </a:t>
            </a:r>
            <a:r>
              <a:rPr lang="en-US" dirty="0">
                <a:solidFill>
                  <a:srgbClr val="FF0000"/>
                </a:solidFill>
              </a:rPr>
              <a:t>3 days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recommend a </a:t>
            </a:r>
            <a:r>
              <a:rPr lang="en-US" dirty="0">
                <a:solidFill>
                  <a:srgbClr val="FF0000"/>
                </a:solidFill>
              </a:rPr>
              <a:t>24-hour</a:t>
            </a:r>
            <a:r>
              <a:rPr lang="en-US" dirty="0"/>
              <a:t> interval after interventional before resumption of apixaban.</a:t>
            </a:r>
          </a:p>
          <a:p>
            <a:endParaRPr lang="en-US" dirty="0"/>
          </a:p>
          <a:p>
            <a:r>
              <a:rPr lang="en-US" dirty="0"/>
              <a:t>If the risk of VTE is very high</a:t>
            </a:r>
            <a:r>
              <a:rPr lang="en-US"/>
              <a:t>, apixaban </a:t>
            </a:r>
            <a:r>
              <a:rPr lang="en-US" dirty="0"/>
              <a:t>may be given </a:t>
            </a:r>
            <a:r>
              <a:rPr lang="en-US" dirty="0">
                <a:solidFill>
                  <a:srgbClr val="FF0000"/>
                </a:solidFill>
              </a:rPr>
              <a:t>12 hours </a:t>
            </a:r>
            <a:r>
              <a:rPr lang="en-US" dirty="0"/>
              <a:t>after the intervention.</a:t>
            </a:r>
            <a:endParaRPr lang="th-TH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Interventional Spine and Pain Procedures in Patients on Antiplatelet and Anticoagulant Medications. Reg Anesth Pain Med2015">
            <a:extLst>
              <a:ext uri="{FF2B5EF4-FFF2-40B4-BE49-F238E27FC236}">
                <a16:creationId xmlns:a16="http://schemas.microsoft.com/office/drawing/2014/main" id="{FB67BCB7-48C8-4A73-88A3-E10C18A52B4F}"/>
              </a:ext>
            </a:extLst>
          </p:cNvPr>
          <p:cNvSpPr/>
          <p:nvPr/>
        </p:nvSpPr>
        <p:spPr>
          <a:xfrm>
            <a:off x="608921" y="6283230"/>
            <a:ext cx="10974158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500">
                <a:solidFill>
                  <a:srgbClr val="FFF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Interventional Spine and Pain Procedures in Patients on Antiplatelet and Anticoagulant Medications. Reg </a:t>
            </a:r>
            <a:r>
              <a:rPr dirty="0" err="1">
                <a:solidFill>
                  <a:schemeClr val="tx1"/>
                </a:solidFill>
              </a:rPr>
              <a:t>Anesth</a:t>
            </a:r>
            <a:r>
              <a:rPr dirty="0">
                <a:solidFill>
                  <a:schemeClr val="tx1"/>
                </a:solidFill>
              </a:rPr>
              <a:t> Pain Med2015</a:t>
            </a:r>
          </a:p>
        </p:txBody>
      </p:sp>
    </p:spTree>
    <p:extLst>
      <p:ext uri="{BB962C8B-B14F-4D97-AF65-F5344CB8AC3E}">
        <p14:creationId xmlns:p14="http://schemas.microsoft.com/office/powerpoint/2010/main" val="3889084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748446-B574-4F81-9C73-C513796F4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6823" r="20078" b="19220"/>
          <a:stretch/>
        </p:blipFill>
        <p:spPr>
          <a:xfrm>
            <a:off x="834886" y="675861"/>
            <a:ext cx="10416209" cy="5579165"/>
          </a:xfrm>
        </p:spPr>
      </p:pic>
    </p:spTree>
    <p:extLst>
      <p:ext uri="{BB962C8B-B14F-4D97-AF65-F5344CB8AC3E}">
        <p14:creationId xmlns:p14="http://schemas.microsoft.com/office/powerpoint/2010/main" val="14795330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30A6D-FFC9-418B-97CC-4BA61BD9A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276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conclusion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29431718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1A21-7B46-44FC-86C8-994315127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4.png" descr="4.png">
            <a:extLst>
              <a:ext uri="{FF2B5EF4-FFF2-40B4-BE49-F238E27FC236}">
                <a16:creationId xmlns:a16="http://schemas.microsoft.com/office/drawing/2014/main" id="{71FFA8E2-22C3-487B-B6C0-A7BC80CAA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988" t="2362" r="2403"/>
          <a:stretch>
            <a:fillRect/>
          </a:stretch>
        </p:blipFill>
        <p:spPr>
          <a:xfrm>
            <a:off x="827285" y="768625"/>
            <a:ext cx="10526515" cy="54083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4935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EC5234-C472-4540-9489-33A63C857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445"/>
          <a:stretch/>
        </p:blipFill>
        <p:spPr>
          <a:xfrm>
            <a:off x="732182" y="548338"/>
            <a:ext cx="10515600" cy="1823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E8927-919A-4234-825E-65D88DB7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2" y="2372139"/>
            <a:ext cx="10510415" cy="39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25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B6C384-3948-45D1-BB46-DB5CB044B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789"/>
          <a:stretch/>
        </p:blipFill>
        <p:spPr>
          <a:xfrm>
            <a:off x="1232452" y="477838"/>
            <a:ext cx="9395791" cy="47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569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ED62B7-9E15-4DB4-BD14-0900F78AA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5894"/>
          <a:stretch/>
        </p:blipFill>
        <p:spPr>
          <a:xfrm>
            <a:off x="993914" y="980730"/>
            <a:ext cx="10416209" cy="1762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98279-B518-4F3B-AB6E-F12B61111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98" b="25684"/>
          <a:stretch/>
        </p:blipFill>
        <p:spPr>
          <a:xfrm>
            <a:off x="993913" y="2743200"/>
            <a:ext cx="10416210" cy="31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22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1D94E-8FA3-4F18-8C1F-912DDE93D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003" y="554314"/>
            <a:ext cx="10418967" cy="1767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48833-2F6A-40A8-8E4A-10A6AABBA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80"/>
          <a:stretch/>
        </p:blipFill>
        <p:spPr>
          <a:xfrm>
            <a:off x="807002" y="2322307"/>
            <a:ext cx="10418968" cy="28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320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5FBF40-7E43-4E15-B12E-C4D190941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41012"/>
            <a:ext cx="10515600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99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60C550-5EE5-49A3-A16A-F8E09013A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191" y="742122"/>
            <a:ext cx="9636448" cy="54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9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0E9B-5FF4-4312-9037-BFCB5DDB18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Spinal hematoma associated  with epidural or spinal anesthesia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F4E4A-10F1-4EEF-B8C4-FD7774AB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7096"/>
            <a:ext cx="10515600" cy="2504662"/>
          </a:xfrm>
        </p:spPr>
        <p:txBody>
          <a:bodyPr>
            <a:normAutofit/>
          </a:bodyPr>
          <a:lstStyle/>
          <a:p>
            <a:r>
              <a:rPr lang="en-US" sz="3200" dirty="0"/>
              <a:t>40% received UFH or LMWH</a:t>
            </a:r>
          </a:p>
          <a:p>
            <a:r>
              <a:rPr lang="en-US" sz="3200" dirty="0"/>
              <a:t>8% received heparin in vascular surgical procedure</a:t>
            </a:r>
          </a:p>
          <a:p>
            <a:r>
              <a:rPr lang="en-US" sz="3200" dirty="0"/>
              <a:t>20% treat with antiplatelet medications</a:t>
            </a:r>
            <a:endParaRPr lang="th-TH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0E5D8-A746-4E45-BB51-C54E21CA45F5}"/>
              </a:ext>
            </a:extLst>
          </p:cNvPr>
          <p:cNvSpPr txBox="1"/>
          <p:nvPr/>
        </p:nvSpPr>
        <p:spPr>
          <a:xfrm>
            <a:off x="139147" y="5903893"/>
            <a:ext cx="1191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800" dirty="0" err="1"/>
              <a:t>Vandermeulen</a:t>
            </a:r>
            <a:r>
              <a:rPr lang="en-US" sz="1800" dirty="0"/>
              <a:t> EP, Van </a:t>
            </a:r>
            <a:r>
              <a:rPr lang="en-US" sz="1800" dirty="0" err="1"/>
              <a:t>Aken</a:t>
            </a:r>
            <a:r>
              <a:rPr lang="en-US" sz="1800" dirty="0"/>
              <a:t> H, </a:t>
            </a:r>
            <a:r>
              <a:rPr lang="en-US" sz="1800" dirty="0" err="1"/>
              <a:t>Vermylen</a:t>
            </a:r>
            <a:r>
              <a:rPr lang="en-US" sz="1800" dirty="0"/>
              <a:t> J. Anticoagulants and spinal-epidural anesthesia. </a:t>
            </a:r>
            <a:r>
              <a:rPr lang="en-US" sz="1800" dirty="0" err="1"/>
              <a:t>Anesth</a:t>
            </a:r>
            <a:r>
              <a:rPr lang="en-US" sz="1800" dirty="0"/>
              <a:t> </a:t>
            </a:r>
            <a:r>
              <a:rPr lang="en-US" sz="1800" dirty="0" err="1"/>
              <a:t>Analg</a:t>
            </a:r>
            <a:r>
              <a:rPr lang="en-US" sz="1800" dirty="0"/>
              <a:t>. 1994;79:1165Y1177.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85314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F0637A-3B3D-4875-BB17-81FB88093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555"/>
          <a:stretch/>
        </p:blipFill>
        <p:spPr>
          <a:xfrm>
            <a:off x="857074" y="701675"/>
            <a:ext cx="10477851" cy="50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716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436AB7-1C21-4F8C-B248-F2C6516AA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535"/>
          <a:stretch/>
        </p:blipFill>
        <p:spPr>
          <a:xfrm>
            <a:off x="896467" y="741363"/>
            <a:ext cx="10399066" cy="1710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A71F6-0748-42C8-9EAB-4A1D12A76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589"/>
          <a:stretch/>
        </p:blipFill>
        <p:spPr>
          <a:xfrm>
            <a:off x="896467" y="2451652"/>
            <a:ext cx="10399066" cy="28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616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0B0DC6-41A4-4006-A566-F4C3D061B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197"/>
          <a:stretch/>
        </p:blipFill>
        <p:spPr>
          <a:xfrm>
            <a:off x="1007165" y="981074"/>
            <a:ext cx="10204174" cy="49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273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B3B71A-6349-4016-86B7-DBD89D8D5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4246"/>
          <a:stretch/>
        </p:blipFill>
        <p:spPr>
          <a:xfrm>
            <a:off x="781878" y="822354"/>
            <a:ext cx="10614992" cy="1788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B7486-3D28-4968-A9EB-3EC639A13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14"/>
          <a:stretch/>
        </p:blipFill>
        <p:spPr>
          <a:xfrm>
            <a:off x="781878" y="2610677"/>
            <a:ext cx="10614991" cy="2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49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85B11-B5DE-4DD9-A7C1-E973130B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THANK YOU</a:t>
            </a:r>
            <a:endParaRPr lang="th-TH" sz="8800" dirty="0"/>
          </a:p>
        </p:txBody>
      </p:sp>
    </p:spTree>
    <p:extLst>
      <p:ext uri="{BB962C8B-B14F-4D97-AF65-F5344CB8AC3E}">
        <p14:creationId xmlns:p14="http://schemas.microsoft.com/office/powerpoint/2010/main" val="126791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4BD0-3428-43D8-96FB-BC9C8410A9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Spinal and epidural hematoma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1F5D-826A-497F-BE99-D296243AB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9801"/>
          </a:xfrm>
        </p:spPr>
        <p:txBody>
          <a:bodyPr/>
          <a:lstStyle/>
          <a:p>
            <a:r>
              <a:rPr lang="en-US" sz="3200" dirty="0"/>
              <a:t>Neurological symptoms</a:t>
            </a:r>
          </a:p>
          <a:p>
            <a:pPr lvl="1"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800" dirty="0"/>
              <a:t>Progression of sensory/motor lost</a:t>
            </a:r>
          </a:p>
          <a:p>
            <a:pPr lvl="1"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800" dirty="0"/>
              <a:t>Bowel/bladder dysfunction</a:t>
            </a:r>
          </a:p>
          <a:p>
            <a:pPr lvl="1"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800" dirty="0"/>
              <a:t>Back pain</a:t>
            </a:r>
          </a:p>
          <a:p>
            <a:r>
              <a:rPr lang="en-US" sz="3200" dirty="0"/>
              <a:t>Only 38% of patients had partial or good neurologic recovery</a:t>
            </a:r>
          </a:p>
          <a:p>
            <a:r>
              <a:rPr lang="en-US" sz="3200" dirty="0"/>
              <a:t>Reversible in patients who underwent laminectomy within   8 </a:t>
            </a:r>
            <a:r>
              <a:rPr lang="en-US" sz="3200" dirty="0" err="1"/>
              <a:t>hrs</a:t>
            </a:r>
            <a:r>
              <a:rPr lang="en-US" sz="3200" dirty="0"/>
              <a:t> of onset of neurologic dysfunction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E7AF6-C2FE-498F-9029-D164E317FBE3}"/>
              </a:ext>
            </a:extLst>
          </p:cNvPr>
          <p:cNvSpPr txBox="1"/>
          <p:nvPr/>
        </p:nvSpPr>
        <p:spPr>
          <a:xfrm>
            <a:off x="139147" y="5903893"/>
            <a:ext cx="1191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800" dirty="0" err="1"/>
              <a:t>Vandermeulen</a:t>
            </a:r>
            <a:r>
              <a:rPr lang="en-US" sz="1800" dirty="0"/>
              <a:t> EP, Van </a:t>
            </a:r>
            <a:r>
              <a:rPr lang="en-US" sz="1800" dirty="0" err="1"/>
              <a:t>Aken</a:t>
            </a:r>
            <a:r>
              <a:rPr lang="en-US" sz="1800" dirty="0"/>
              <a:t> H, </a:t>
            </a:r>
            <a:r>
              <a:rPr lang="en-US" sz="1800" dirty="0" err="1"/>
              <a:t>Vermylen</a:t>
            </a:r>
            <a:r>
              <a:rPr lang="en-US" sz="1800" dirty="0"/>
              <a:t> J. Anticoagulants and spinal-epidural anesthesia. </a:t>
            </a:r>
            <a:r>
              <a:rPr lang="en-US" sz="1800" dirty="0" err="1"/>
              <a:t>Anesth</a:t>
            </a:r>
            <a:r>
              <a:rPr lang="en-US" sz="1800" dirty="0"/>
              <a:t> </a:t>
            </a:r>
            <a:r>
              <a:rPr lang="en-US" sz="1800" dirty="0" err="1"/>
              <a:t>Analg</a:t>
            </a:r>
            <a:r>
              <a:rPr lang="en-US" sz="1800" dirty="0"/>
              <a:t>. 1994;79:1165Y1177.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373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3425</Words>
  <Application>Microsoft Office PowerPoint</Application>
  <PresentationFormat>Widescreen</PresentationFormat>
  <Paragraphs>373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Arial Unicode MS</vt:lpstr>
      <vt:lpstr>Angsana New</vt:lpstr>
      <vt:lpstr>Arial</vt:lpstr>
      <vt:lpstr>Calibri</vt:lpstr>
      <vt:lpstr>Calibri Light</vt:lpstr>
      <vt:lpstr>Cordia New</vt:lpstr>
      <vt:lpstr>Helvetica</vt:lpstr>
      <vt:lpstr>Wingdings</vt:lpstr>
      <vt:lpstr>Office Theme</vt:lpstr>
      <vt:lpstr>Neuraxial Anesthesia and Antithrombotic drug</vt:lpstr>
      <vt:lpstr>Outline</vt:lpstr>
      <vt:lpstr>Spinal and epidural hematoma</vt:lpstr>
      <vt:lpstr>Severe neurological complications after central neuraxial blockades in Sweden 1990-1999                                                                                                       Anesthesiology 2004 : 101:950-959</vt:lpstr>
      <vt:lpstr>Spinal and epidural hematoma</vt:lpstr>
      <vt:lpstr>Spinal and epidural hematoma</vt:lpstr>
      <vt:lpstr>Spinal hematoma associated  with epidural or spinal anesthesia</vt:lpstr>
      <vt:lpstr>Spinal hematoma associated  with epidural or spinal anesthesia</vt:lpstr>
      <vt:lpstr>Spinal and epidural hematoma</vt:lpstr>
      <vt:lpstr>Chronic pain and stress as a hypercoagulable state</vt:lpstr>
      <vt:lpstr>PowerPoint Presentation</vt:lpstr>
      <vt:lpstr>Classification of antithrombotic drug</vt:lpstr>
      <vt:lpstr>Fibrinolytics (Thrombolytics)</vt:lpstr>
      <vt:lpstr>Fibrinolytics (Thrombolytics)</vt:lpstr>
      <vt:lpstr>Antiplatelet</vt:lpstr>
      <vt:lpstr>Antiplatelet</vt:lpstr>
      <vt:lpstr>Antiplatelet</vt:lpstr>
      <vt:lpstr>Phosphodiesterase inhibitors</vt:lpstr>
      <vt:lpstr>Antiplatelet</vt:lpstr>
      <vt:lpstr>P2Y12 inhibitors</vt:lpstr>
      <vt:lpstr>P2Y12 inhibitors</vt:lpstr>
      <vt:lpstr>Glycoprotein llb/llla inhibitors</vt:lpstr>
      <vt:lpstr>Anticoagulant</vt:lpstr>
      <vt:lpstr>Anticoagulant</vt:lpstr>
      <vt:lpstr>Anticoagulant</vt:lpstr>
      <vt:lpstr>Anticoagulant</vt:lpstr>
      <vt:lpstr>Anticoagulant</vt:lpstr>
      <vt:lpstr>Anticoagulant</vt:lpstr>
      <vt:lpstr>PowerPoint Presentation</vt:lpstr>
      <vt:lpstr>Pain procedure classification according to the potential risk for serious bleed</vt:lpstr>
      <vt:lpstr>Recommendation for thrombolytic agents : ASRA 2010</vt:lpstr>
      <vt:lpstr>Recommendation for thrombolytic agents : ASRA 2010</vt:lpstr>
      <vt:lpstr>Recommendation for thrombolytic agents : European 2010</vt:lpstr>
      <vt:lpstr>Recommendation for thrombolytic agents : ASRA 2015</vt:lpstr>
      <vt:lpstr>PowerPoint Presentation</vt:lpstr>
      <vt:lpstr>Recommendation of the patient receiving aspirin: ARSA 2010</vt:lpstr>
      <vt:lpstr>Recommendation of the patient receiving aspirin: European 2010</vt:lpstr>
      <vt:lpstr>Recommendation of the patient receiving aspirin: Scandinavian 2010</vt:lpstr>
      <vt:lpstr>Recommendation of the patient receiving aspirin: Scandinavian 2010</vt:lpstr>
      <vt:lpstr>Recommendation of the patient receiving aspirin: ARSA 2015</vt:lpstr>
      <vt:lpstr>Recommendation of the patient receiving aspirin: ARSA 2015</vt:lpstr>
      <vt:lpstr>Recommendation of the patient receiving NSAIDs: ARSA 2015</vt:lpstr>
      <vt:lpstr>Recommendation of the patient receiving NSAIDs: ARSA 2015</vt:lpstr>
      <vt:lpstr>Recommendation of the patient receiving    PDE inhibitors: European 2010</vt:lpstr>
      <vt:lpstr>Recommendation of the patient receiving    PDE inhibitors: ASRA 2015</vt:lpstr>
      <vt:lpstr>Recommendation of the patient receiving    P2Y12 inhibitors: ASRA 2015</vt:lpstr>
      <vt:lpstr>Recommendation of the patient receiving    P2Y12 inhibitors: ASRA 2015</vt:lpstr>
      <vt:lpstr>Recommendation of the patient receiving    GPllb/llla inhibitors: ASRA 2015</vt:lpstr>
      <vt:lpstr>PowerPoint Presentation</vt:lpstr>
      <vt:lpstr>Recommendations for warfarin :  ASRA 2010</vt:lpstr>
      <vt:lpstr>Recommendations for warfarin :  ASRA 2010</vt:lpstr>
      <vt:lpstr>Recommendations for warfarin :  ASRA 2010</vt:lpstr>
      <vt:lpstr>Recommendations for warfarin :  ASRA 2015</vt:lpstr>
      <vt:lpstr>Recommendation of the patient receiving UFH : ARSA 2010</vt:lpstr>
      <vt:lpstr>Recommendation of the patient receiving UFH : ARSA 2010</vt:lpstr>
      <vt:lpstr>PowerPoint Presentation</vt:lpstr>
      <vt:lpstr>Recommendation of the patient receiving IV heparin : ARSA 2015</vt:lpstr>
      <vt:lpstr>Recommendation of the patient receiving subcutaneous heparin : ARSA 2015</vt:lpstr>
      <vt:lpstr>Recommendation of the patient receiving LMWH : ARSA 2010</vt:lpstr>
      <vt:lpstr>Recommendation of the patient receiving LMWH : ARSA 2010</vt:lpstr>
      <vt:lpstr>Recommendation of the patient receiving LMWH : ARSA 2010</vt:lpstr>
      <vt:lpstr>Recommendation of the patient receiving LMWH : ARSA 2015</vt:lpstr>
      <vt:lpstr>PowerPoint Presentation</vt:lpstr>
      <vt:lpstr>New anticoagulant</vt:lpstr>
      <vt:lpstr>Recommendation of the patient receiving fondaparinux : ARSA 2010</vt:lpstr>
      <vt:lpstr>Recommendation of the patient receiving fondaparinux : ARSA 2015</vt:lpstr>
      <vt:lpstr>Recommendation of the patient receiving dabigatran : ARSA 2015</vt:lpstr>
      <vt:lpstr>Recommendation of the patient receiving dabigatran : ARSA 2015</vt:lpstr>
      <vt:lpstr>Recommendation of the patient receiving rivaroxaban : ARSA 2015</vt:lpstr>
      <vt:lpstr>Recommendation of the patient receiving apixaban : ARSA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Neuraxial Anesthesia and Antithrombotic drug</dc:title>
  <dc:creator>USER</dc:creator>
  <cp:lastModifiedBy>USER</cp:lastModifiedBy>
  <cp:revision>111</cp:revision>
  <dcterms:created xsi:type="dcterms:W3CDTF">2017-05-20T06:02:21Z</dcterms:created>
  <dcterms:modified xsi:type="dcterms:W3CDTF">2017-07-11T14:56:30Z</dcterms:modified>
</cp:coreProperties>
</file>